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Lst>
  <p:sldSz cx="18288000" cy="10287000"/>
  <p:notesSz cx="6858000" cy="9144000"/>
  <p:embeddedFontLst>
    <p:embeddedFont>
      <p:font typeface="Lilita One" charset="1" panose="02000000000000000000"/>
      <p:regular r:id="rId26"/>
    </p:embeddedFont>
    <p:embeddedFont>
      <p:font typeface="TT Norms" charset="1" panose="02000503030000020003"/>
      <p:regular r:id="rId27"/>
    </p:embeddedFont>
    <p:embeddedFont>
      <p:font typeface="TT Norms Bold" charset="1" panose="02000803030000020004"/>
      <p:regular r:id="rId28"/>
    </p:embeddedFont>
    <p:embeddedFont>
      <p:font typeface="Genty Sans" charset="1" panose="00000600000000000000"/>
      <p:regular r:id="rId29"/>
    </p:embeddedFont>
    <p:embeddedFont>
      <p:font typeface="Roboto" charset="1" panose="02000000000000000000"/>
      <p:regular r:id="rId30"/>
    </p:embeddedFont>
    <p:embeddedFont>
      <p:font typeface="Public Sans" charset="1" panose="00000000000000000000"/>
      <p:regular r:id="rId31"/>
    </p:embeddedFont>
    <p:embeddedFont>
      <p:font typeface="Brick Sans" charset="1" panose="00000000000000000000"/>
      <p:regular r:id="rId3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2" Target="../media/image1.png" Type="http://schemas.openxmlformats.org/officeDocument/2006/relationships/image"/><Relationship Id="rId3" Target="../media/image2.pn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 Id="rId8" Target="../media/image42.png" Type="http://schemas.openxmlformats.org/officeDocument/2006/relationships/image"/><Relationship Id="rId9" Target="../media/image43.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2.png" Type="http://schemas.openxmlformats.org/officeDocument/2006/relationships/image"/><Relationship Id="rId2" Target="../media/image44.png" Type="http://schemas.openxmlformats.org/officeDocument/2006/relationships/image"/><Relationship Id="rId3" Target="../media/image45.svg" Type="http://schemas.openxmlformats.org/officeDocument/2006/relationships/image"/><Relationship Id="rId4" Target="../media/image46.png" Type="http://schemas.openxmlformats.org/officeDocument/2006/relationships/image"/><Relationship Id="rId5" Target="../media/image47.svg" Type="http://schemas.openxmlformats.org/officeDocument/2006/relationships/image"/><Relationship Id="rId6" Target="../media/image48.png" Type="http://schemas.openxmlformats.org/officeDocument/2006/relationships/image"/><Relationship Id="rId7" Target="../media/image49.svg" Type="http://schemas.openxmlformats.org/officeDocument/2006/relationships/image"/><Relationship Id="rId8" Target="../media/image50.png" Type="http://schemas.openxmlformats.org/officeDocument/2006/relationships/image"/><Relationship Id="rId9" Target="../media/image51.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4.png" Type="http://schemas.openxmlformats.org/officeDocument/2006/relationships/image"/><Relationship Id="rId3" Target="../media/image45.svg" Type="http://schemas.openxmlformats.org/officeDocument/2006/relationships/image"/><Relationship Id="rId4" Target="../media/image46.png" Type="http://schemas.openxmlformats.org/officeDocument/2006/relationships/image"/><Relationship Id="rId5" Target="../media/image47.svg" Type="http://schemas.openxmlformats.org/officeDocument/2006/relationships/image"/><Relationship Id="rId6" Target="../media/image50.png" Type="http://schemas.openxmlformats.org/officeDocument/2006/relationships/image"/><Relationship Id="rId7" Target="../media/image51.svg" Type="http://schemas.openxmlformats.org/officeDocument/2006/relationships/image"/><Relationship Id="rId8" Target="../media/image53.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6.png" Type="http://schemas.openxmlformats.org/officeDocument/2006/relationships/image"/><Relationship Id="rId11" Target="../media/image57.svg" Type="http://schemas.openxmlformats.org/officeDocument/2006/relationships/image"/><Relationship Id="rId12" Target="../media/image58.png" Type="http://schemas.openxmlformats.org/officeDocument/2006/relationships/image"/><Relationship Id="rId2" Target="../media/image44.png" Type="http://schemas.openxmlformats.org/officeDocument/2006/relationships/image"/><Relationship Id="rId3" Target="../media/image45.svg" Type="http://schemas.openxmlformats.org/officeDocument/2006/relationships/image"/><Relationship Id="rId4" Target="../media/image54.png" Type="http://schemas.openxmlformats.org/officeDocument/2006/relationships/image"/><Relationship Id="rId5" Target="../media/image55.svg" Type="http://schemas.openxmlformats.org/officeDocument/2006/relationships/image"/><Relationship Id="rId6" Target="../media/image46.png" Type="http://schemas.openxmlformats.org/officeDocument/2006/relationships/image"/><Relationship Id="rId7" Target="../media/image47.svg" Type="http://schemas.openxmlformats.org/officeDocument/2006/relationships/image"/><Relationship Id="rId8" Target="../media/image50.png" Type="http://schemas.openxmlformats.org/officeDocument/2006/relationships/image"/><Relationship Id="rId9" Target="../media/image51.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6.png" Type="http://schemas.openxmlformats.org/officeDocument/2006/relationships/image"/><Relationship Id="rId11" Target="../media/image57.svg" Type="http://schemas.openxmlformats.org/officeDocument/2006/relationships/image"/><Relationship Id="rId12" Target="../media/image59.png" Type="http://schemas.openxmlformats.org/officeDocument/2006/relationships/image"/><Relationship Id="rId2" Target="../media/image44.png" Type="http://schemas.openxmlformats.org/officeDocument/2006/relationships/image"/><Relationship Id="rId3" Target="../media/image45.svg" Type="http://schemas.openxmlformats.org/officeDocument/2006/relationships/image"/><Relationship Id="rId4" Target="../media/image54.png" Type="http://schemas.openxmlformats.org/officeDocument/2006/relationships/image"/><Relationship Id="rId5" Target="../media/image55.svg" Type="http://schemas.openxmlformats.org/officeDocument/2006/relationships/image"/><Relationship Id="rId6" Target="../media/image46.png" Type="http://schemas.openxmlformats.org/officeDocument/2006/relationships/image"/><Relationship Id="rId7" Target="../media/image47.svg" Type="http://schemas.openxmlformats.org/officeDocument/2006/relationships/image"/><Relationship Id="rId8" Target="../media/image50.png" Type="http://schemas.openxmlformats.org/officeDocument/2006/relationships/image"/><Relationship Id="rId9" Target="../media/image51.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2.png" Type="http://schemas.openxmlformats.org/officeDocument/2006/relationships/image"/><Relationship Id="rId2" Target="../media/image46.png" Type="http://schemas.openxmlformats.org/officeDocument/2006/relationships/image"/><Relationship Id="rId3" Target="../media/image47.svg" Type="http://schemas.openxmlformats.org/officeDocument/2006/relationships/image"/><Relationship Id="rId4" Target="../media/image44.png" Type="http://schemas.openxmlformats.org/officeDocument/2006/relationships/image"/><Relationship Id="rId5" Target="../media/image45.svg" Type="http://schemas.openxmlformats.org/officeDocument/2006/relationships/image"/><Relationship Id="rId6" Target="../media/image50.png" Type="http://schemas.openxmlformats.org/officeDocument/2006/relationships/image"/><Relationship Id="rId7" Target="../media/image51.svg" Type="http://schemas.openxmlformats.org/officeDocument/2006/relationships/image"/><Relationship Id="rId8" Target="../media/image60.png" Type="http://schemas.openxmlformats.org/officeDocument/2006/relationships/image"/><Relationship Id="rId9" Target="../media/image61.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3.png" Type="http://schemas.openxmlformats.org/officeDocument/2006/relationships/image"/><Relationship Id="rId2" Target="../media/image44.png" Type="http://schemas.openxmlformats.org/officeDocument/2006/relationships/image"/><Relationship Id="rId3" Target="../media/image45.svg" Type="http://schemas.openxmlformats.org/officeDocument/2006/relationships/image"/><Relationship Id="rId4" Target="../media/image46.png" Type="http://schemas.openxmlformats.org/officeDocument/2006/relationships/image"/><Relationship Id="rId5" Target="../media/image47.svg" Type="http://schemas.openxmlformats.org/officeDocument/2006/relationships/image"/><Relationship Id="rId6" Target="../media/image48.png" Type="http://schemas.openxmlformats.org/officeDocument/2006/relationships/image"/><Relationship Id="rId7" Target="../media/image49.svg" Type="http://schemas.openxmlformats.org/officeDocument/2006/relationships/image"/><Relationship Id="rId8" Target="../media/image50.png" Type="http://schemas.openxmlformats.org/officeDocument/2006/relationships/image"/><Relationship Id="rId9" Target="../media/image51.sv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6.png" Type="http://schemas.openxmlformats.org/officeDocument/2006/relationships/image"/><Relationship Id="rId2" Target="../media/image44.png" Type="http://schemas.openxmlformats.org/officeDocument/2006/relationships/image"/><Relationship Id="rId3" Target="../media/image45.svg" Type="http://schemas.openxmlformats.org/officeDocument/2006/relationships/image"/><Relationship Id="rId4" Target="../media/image46.png" Type="http://schemas.openxmlformats.org/officeDocument/2006/relationships/image"/><Relationship Id="rId5" Target="../media/image47.svg" Type="http://schemas.openxmlformats.org/officeDocument/2006/relationships/image"/><Relationship Id="rId6" Target="../media/image50.png" Type="http://schemas.openxmlformats.org/officeDocument/2006/relationships/image"/><Relationship Id="rId7" Target="../media/image51.svg" Type="http://schemas.openxmlformats.org/officeDocument/2006/relationships/image"/><Relationship Id="rId8" Target="../media/image64.png" Type="http://schemas.openxmlformats.org/officeDocument/2006/relationships/image"/><Relationship Id="rId9" Target="../media/image65.sv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9.png" Type="http://schemas.openxmlformats.org/officeDocument/2006/relationships/image"/><Relationship Id="rId11" Target="../media/image70.svg" Type="http://schemas.openxmlformats.org/officeDocument/2006/relationships/image"/><Relationship Id="rId12" Target="../media/image71.png" Type="http://schemas.openxmlformats.org/officeDocument/2006/relationships/image"/><Relationship Id="rId13" Target="../media/image72.svg" Type="http://schemas.openxmlformats.org/officeDocument/2006/relationships/image"/><Relationship Id="rId14" Target="../media/image73.png" Type="http://schemas.openxmlformats.org/officeDocument/2006/relationships/image"/><Relationship Id="rId15" Target="../media/image74.png" Type="http://schemas.openxmlformats.org/officeDocument/2006/relationships/image"/><Relationship Id="rId2" Target="../media/image44.png" Type="http://schemas.openxmlformats.org/officeDocument/2006/relationships/image"/><Relationship Id="rId3" Target="../media/image45.svg" Type="http://schemas.openxmlformats.org/officeDocument/2006/relationships/image"/><Relationship Id="rId4" Target="../media/image46.png" Type="http://schemas.openxmlformats.org/officeDocument/2006/relationships/image"/><Relationship Id="rId5" Target="../media/image47.svg" Type="http://schemas.openxmlformats.org/officeDocument/2006/relationships/image"/><Relationship Id="rId6" Target="../media/image50.png" Type="http://schemas.openxmlformats.org/officeDocument/2006/relationships/image"/><Relationship Id="rId7" Target="../media/image51.svg" Type="http://schemas.openxmlformats.org/officeDocument/2006/relationships/image"/><Relationship Id="rId8" Target="../media/image67.png" Type="http://schemas.openxmlformats.org/officeDocument/2006/relationships/image"/><Relationship Id="rId9" Target="../media/image68.sv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7.png" Type="http://schemas.openxmlformats.org/officeDocument/2006/relationships/image"/><Relationship Id="rId2" Target="../media/image44.png" Type="http://schemas.openxmlformats.org/officeDocument/2006/relationships/image"/><Relationship Id="rId3" Target="../media/image45.svg" Type="http://schemas.openxmlformats.org/officeDocument/2006/relationships/image"/><Relationship Id="rId4" Target="../media/image46.png" Type="http://schemas.openxmlformats.org/officeDocument/2006/relationships/image"/><Relationship Id="rId5" Target="../media/image47.svg" Type="http://schemas.openxmlformats.org/officeDocument/2006/relationships/image"/><Relationship Id="rId6" Target="../media/image50.png" Type="http://schemas.openxmlformats.org/officeDocument/2006/relationships/image"/><Relationship Id="rId7" Target="../media/image51.svg" Type="http://schemas.openxmlformats.org/officeDocument/2006/relationships/image"/><Relationship Id="rId8" Target="../media/image75.png" Type="http://schemas.openxmlformats.org/officeDocument/2006/relationships/image"/><Relationship Id="rId9" Target="../media/image76.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8.png" Type="http://schemas.openxmlformats.org/officeDocument/2006/relationships/image"/><Relationship Id="rId11" Target="../media/image19.png" Type="http://schemas.openxmlformats.org/officeDocument/2006/relationships/image"/><Relationship Id="rId12" Target="../media/image20.png" Type="http://schemas.openxmlformats.org/officeDocument/2006/relationships/image"/><Relationship Id="rId13" Target="../media/image21.png" Type="http://schemas.openxmlformats.org/officeDocument/2006/relationships/image"/><Relationship Id="rId2" Target="../media/image11.png" Type="http://schemas.openxmlformats.org/officeDocument/2006/relationships/image"/><Relationship Id="rId3" Target="../media/image12.png" Type="http://schemas.openxmlformats.org/officeDocument/2006/relationships/image"/><Relationship Id="rId4" Target="../media/image13.png" Type="http://schemas.openxmlformats.org/officeDocument/2006/relationships/image"/><Relationship Id="rId5" Target="../media/image1.png" Type="http://schemas.openxmlformats.org/officeDocument/2006/relationships/image"/><Relationship Id="rId6" Target="../media/image14.png" Type="http://schemas.openxmlformats.org/officeDocument/2006/relationships/image"/><Relationship Id="rId7" Target="../media/image15.svg" Type="http://schemas.openxmlformats.org/officeDocument/2006/relationships/image"/><Relationship Id="rId8" Target="../media/image16.png" Type="http://schemas.openxmlformats.org/officeDocument/2006/relationships/image"/><Relationship Id="rId9" Target="../media/image17.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8.png" Type="http://schemas.openxmlformats.org/officeDocument/2006/relationships/image"/><Relationship Id="rId3" Target="../media/image79.svg" Type="http://schemas.openxmlformats.org/officeDocument/2006/relationships/image"/><Relationship Id="rId4" Target="../media/image80.png" Type="http://schemas.openxmlformats.org/officeDocument/2006/relationships/image"/><Relationship Id="rId5" Target="../media/image81.svg" Type="http://schemas.openxmlformats.org/officeDocument/2006/relationships/image"/><Relationship Id="rId6" Target="../media/image82.png" Type="http://schemas.openxmlformats.org/officeDocument/2006/relationships/image"/><Relationship Id="rId7" Target="../media/image83.svg" Type="http://schemas.openxmlformats.org/officeDocument/2006/relationships/image"/><Relationship Id="rId8" Target="../media/image84.png" Type="http://schemas.openxmlformats.org/officeDocument/2006/relationships/image"/><Relationship Id="rId9" Target="../media/image85.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2.png" Type="http://schemas.openxmlformats.org/officeDocument/2006/relationships/image"/><Relationship Id="rId4" Target="../media/image23.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8.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2.png" Type="http://schemas.openxmlformats.org/officeDocument/2006/relationships/image"/><Relationship Id="rId7" Target="../media/image24.png" Type="http://schemas.openxmlformats.org/officeDocument/2006/relationships/image"/><Relationship Id="rId8" Target="../media/image25.svg" Type="http://schemas.openxmlformats.org/officeDocument/2006/relationships/image"/><Relationship Id="rId9" Target="../media/image26.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png" Type="http://schemas.openxmlformats.org/officeDocument/2006/relationships/image"/><Relationship Id="rId11" Target="../media/image6.svg" Type="http://schemas.openxmlformats.org/officeDocument/2006/relationships/image"/><Relationship Id="rId12" Target="../media/image31.png" Type="http://schemas.openxmlformats.org/officeDocument/2006/relationships/image"/><Relationship Id="rId13" Target="../media/image32.svg" Type="http://schemas.openxmlformats.org/officeDocument/2006/relationships/image"/><Relationship Id="rId2" Target="../media/image1.png" Type="http://schemas.openxmlformats.org/officeDocument/2006/relationships/image"/><Relationship Id="rId3" Target="../media/image27.png" Type="http://schemas.openxmlformats.org/officeDocument/2006/relationships/image"/><Relationship Id="rId4" Target="../media/image28.svg" Type="http://schemas.openxmlformats.org/officeDocument/2006/relationships/image"/><Relationship Id="rId5" Target="../media/image2.png" Type="http://schemas.openxmlformats.org/officeDocument/2006/relationships/image"/><Relationship Id="rId6" Target="../media/image9.png" Type="http://schemas.openxmlformats.org/officeDocument/2006/relationships/image"/><Relationship Id="rId7" Target="../media/image10.svg" Type="http://schemas.openxmlformats.org/officeDocument/2006/relationships/image"/><Relationship Id="rId8" Target="../media/image29.png" Type="http://schemas.openxmlformats.org/officeDocument/2006/relationships/image"/><Relationship Id="rId9" Target="../media/image30.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2.png" Type="http://schemas.openxmlformats.org/officeDocument/2006/relationships/image"/><Relationship Id="rId6" Target="../media/image9.png" Type="http://schemas.openxmlformats.org/officeDocument/2006/relationships/image"/><Relationship Id="rId7" Target="../media/image10.svg" Type="http://schemas.openxmlformats.org/officeDocument/2006/relationships/image"/><Relationship Id="rId8" Target="../media/image33.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4.png" Type="http://schemas.openxmlformats.org/officeDocument/2006/relationships/image"/><Relationship Id="rId3" Target="../media/image35.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6.png" Type="http://schemas.openxmlformats.org/officeDocument/2006/relationships/image"/><Relationship Id="rId4" Target="../media/image37.svg" Type="http://schemas.openxmlformats.org/officeDocument/2006/relationships/image"/><Relationship Id="rId5" Target="../media/image38.png" Type="http://schemas.openxmlformats.org/officeDocument/2006/relationships/image"/><Relationship Id="rId6" Target="../media/image39.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40.png" Type="http://schemas.openxmlformats.org/officeDocument/2006/relationships/image"/><Relationship Id="rId4" Target="../media/image41.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FF4DF"/>
        </a:solidFill>
      </p:bgPr>
    </p:bg>
    <p:spTree>
      <p:nvGrpSpPr>
        <p:cNvPr id="1" name=""/>
        <p:cNvGrpSpPr/>
        <p:nvPr/>
      </p:nvGrpSpPr>
      <p:grpSpPr>
        <a:xfrm>
          <a:off x="0" y="0"/>
          <a:ext cx="0" cy="0"/>
          <a:chOff x="0" y="0"/>
          <a:chExt cx="0" cy="0"/>
        </a:xfrm>
      </p:grpSpPr>
      <p:sp>
        <p:nvSpPr>
          <p:cNvPr name="Freeform 2" id="2"/>
          <p:cNvSpPr/>
          <p:nvPr/>
        </p:nvSpPr>
        <p:spPr>
          <a:xfrm flipH="false" flipV="false" rot="0">
            <a:off x="-205310" y="9882987"/>
            <a:ext cx="19078802" cy="2909973"/>
          </a:xfrm>
          <a:custGeom>
            <a:avLst/>
            <a:gdLst/>
            <a:ahLst/>
            <a:cxnLst/>
            <a:rect r="r" b="b" t="t" l="l"/>
            <a:pathLst>
              <a:path h="2909973" w="19078802">
                <a:moveTo>
                  <a:pt x="0" y="0"/>
                </a:moveTo>
                <a:lnTo>
                  <a:pt x="19078802" y="0"/>
                </a:lnTo>
                <a:lnTo>
                  <a:pt x="19078802" y="2909973"/>
                </a:lnTo>
                <a:lnTo>
                  <a:pt x="0" y="2909973"/>
                </a:lnTo>
                <a:lnTo>
                  <a:pt x="0" y="0"/>
                </a:lnTo>
                <a:close/>
              </a:path>
            </a:pathLst>
          </a:custGeom>
          <a:blipFill>
            <a:blip r:embed="rId2"/>
            <a:stretch>
              <a:fillRect l="0" t="-52033" r="0" b="-52033"/>
            </a:stretch>
          </a:blipFill>
        </p:spPr>
      </p:sp>
      <p:sp>
        <p:nvSpPr>
          <p:cNvPr name="Freeform 3" id="3"/>
          <p:cNvSpPr/>
          <p:nvPr/>
        </p:nvSpPr>
        <p:spPr>
          <a:xfrm flipH="false" flipV="false" rot="0">
            <a:off x="14529242" y="463427"/>
            <a:ext cx="4085851" cy="3713017"/>
          </a:xfrm>
          <a:custGeom>
            <a:avLst/>
            <a:gdLst/>
            <a:ahLst/>
            <a:cxnLst/>
            <a:rect r="r" b="b" t="t" l="l"/>
            <a:pathLst>
              <a:path h="3713017" w="4085851">
                <a:moveTo>
                  <a:pt x="0" y="0"/>
                </a:moveTo>
                <a:lnTo>
                  <a:pt x="4085851" y="0"/>
                </a:lnTo>
                <a:lnTo>
                  <a:pt x="4085851" y="3713017"/>
                </a:lnTo>
                <a:lnTo>
                  <a:pt x="0" y="3713017"/>
                </a:lnTo>
                <a:lnTo>
                  <a:pt x="0" y="0"/>
                </a:lnTo>
                <a:close/>
              </a:path>
            </a:pathLst>
          </a:custGeom>
          <a:blipFill>
            <a:blip r:embed="rId3"/>
            <a:stretch>
              <a:fillRect l="0" t="0" r="0" b="0"/>
            </a:stretch>
          </a:blipFill>
        </p:spPr>
      </p:sp>
      <p:sp>
        <p:nvSpPr>
          <p:cNvPr name="Freeform 4" id="4"/>
          <p:cNvSpPr/>
          <p:nvPr/>
        </p:nvSpPr>
        <p:spPr>
          <a:xfrm flipH="false" flipV="false" rot="0">
            <a:off x="15616083" y="4834327"/>
            <a:ext cx="3782288" cy="5048660"/>
          </a:xfrm>
          <a:custGeom>
            <a:avLst/>
            <a:gdLst/>
            <a:ahLst/>
            <a:cxnLst/>
            <a:rect r="r" b="b" t="t" l="l"/>
            <a:pathLst>
              <a:path h="5048660" w="3782288">
                <a:moveTo>
                  <a:pt x="0" y="0"/>
                </a:moveTo>
                <a:lnTo>
                  <a:pt x="3782288" y="0"/>
                </a:lnTo>
                <a:lnTo>
                  <a:pt x="3782288" y="5048660"/>
                </a:lnTo>
                <a:lnTo>
                  <a:pt x="0" y="504866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655084" y="1238704"/>
            <a:ext cx="2119659" cy="2720418"/>
          </a:xfrm>
          <a:custGeom>
            <a:avLst/>
            <a:gdLst/>
            <a:ahLst/>
            <a:cxnLst/>
            <a:rect r="r" b="b" t="t" l="l"/>
            <a:pathLst>
              <a:path h="2720418" w="2119659">
                <a:moveTo>
                  <a:pt x="0" y="0"/>
                </a:moveTo>
                <a:lnTo>
                  <a:pt x="2119658" y="0"/>
                </a:lnTo>
                <a:lnTo>
                  <a:pt x="2119658" y="2720417"/>
                </a:lnTo>
                <a:lnTo>
                  <a:pt x="0" y="272041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6" id="6"/>
          <p:cNvGrpSpPr/>
          <p:nvPr/>
        </p:nvGrpSpPr>
        <p:grpSpPr>
          <a:xfrm rot="0">
            <a:off x="1714913" y="1028700"/>
            <a:ext cx="12140253" cy="7611453"/>
            <a:chOff x="0" y="0"/>
            <a:chExt cx="3436777" cy="2154722"/>
          </a:xfrm>
        </p:grpSpPr>
        <p:sp>
          <p:nvSpPr>
            <p:cNvPr name="Freeform 7" id="7"/>
            <p:cNvSpPr/>
            <p:nvPr/>
          </p:nvSpPr>
          <p:spPr>
            <a:xfrm flipH="false" flipV="false" rot="0">
              <a:off x="0" y="0"/>
              <a:ext cx="3436777" cy="2154722"/>
            </a:xfrm>
            <a:custGeom>
              <a:avLst/>
              <a:gdLst/>
              <a:ahLst/>
              <a:cxnLst/>
              <a:rect r="r" b="b" t="t" l="l"/>
              <a:pathLst>
                <a:path h="2154722" w="3436777">
                  <a:moveTo>
                    <a:pt x="32523" y="0"/>
                  </a:moveTo>
                  <a:lnTo>
                    <a:pt x="3404253" y="0"/>
                  </a:lnTo>
                  <a:cubicBezTo>
                    <a:pt x="3412879" y="0"/>
                    <a:pt x="3421152" y="3427"/>
                    <a:pt x="3427251" y="9526"/>
                  </a:cubicBezTo>
                  <a:cubicBezTo>
                    <a:pt x="3433350" y="15625"/>
                    <a:pt x="3436777" y="23897"/>
                    <a:pt x="3436777" y="32523"/>
                  </a:cubicBezTo>
                  <a:lnTo>
                    <a:pt x="3436777" y="2122199"/>
                  </a:lnTo>
                  <a:cubicBezTo>
                    <a:pt x="3436777" y="2140160"/>
                    <a:pt x="3422216" y="2154722"/>
                    <a:pt x="3404253" y="2154722"/>
                  </a:cubicBezTo>
                  <a:lnTo>
                    <a:pt x="32523" y="2154722"/>
                  </a:lnTo>
                  <a:cubicBezTo>
                    <a:pt x="14561" y="2154722"/>
                    <a:pt x="0" y="2140160"/>
                    <a:pt x="0" y="2122199"/>
                  </a:cubicBezTo>
                  <a:lnTo>
                    <a:pt x="0" y="32523"/>
                  </a:lnTo>
                  <a:cubicBezTo>
                    <a:pt x="0" y="14561"/>
                    <a:pt x="14561" y="0"/>
                    <a:pt x="32523" y="0"/>
                  </a:cubicBezTo>
                  <a:close/>
                </a:path>
              </a:pathLst>
            </a:custGeom>
            <a:solidFill>
              <a:srgbClr val="005A8D"/>
            </a:solidFill>
            <a:ln cap="rnd">
              <a:noFill/>
              <a:prstDash val="solid"/>
              <a:round/>
            </a:ln>
          </p:spPr>
        </p:sp>
        <p:sp>
          <p:nvSpPr>
            <p:cNvPr name="TextBox 8" id="8"/>
            <p:cNvSpPr txBox="true"/>
            <p:nvPr/>
          </p:nvSpPr>
          <p:spPr>
            <a:xfrm>
              <a:off x="0" y="-28575"/>
              <a:ext cx="3436777" cy="2183297"/>
            </a:xfrm>
            <a:prstGeom prst="rect">
              <a:avLst/>
            </a:prstGeom>
          </p:spPr>
          <p:txBody>
            <a:bodyPr anchor="ctr" rtlCol="false" tIns="50800" lIns="50800" bIns="50800" rIns="50800"/>
            <a:lstStyle/>
            <a:p>
              <a:pPr algn="ctr">
                <a:lnSpc>
                  <a:spcPts val="2659"/>
                </a:lnSpc>
                <a:spcBef>
                  <a:spcPct val="0"/>
                </a:spcBef>
              </a:pPr>
            </a:p>
          </p:txBody>
        </p:sp>
      </p:grpSp>
      <p:grpSp>
        <p:nvGrpSpPr>
          <p:cNvPr name="Group 9" id="9"/>
          <p:cNvGrpSpPr/>
          <p:nvPr/>
        </p:nvGrpSpPr>
        <p:grpSpPr>
          <a:xfrm rot="0">
            <a:off x="1714913" y="7874932"/>
            <a:ext cx="12140253" cy="1170352"/>
            <a:chOff x="0" y="0"/>
            <a:chExt cx="3544432" cy="341692"/>
          </a:xfrm>
        </p:grpSpPr>
        <p:sp>
          <p:nvSpPr>
            <p:cNvPr name="Freeform 10" id="10"/>
            <p:cNvSpPr/>
            <p:nvPr/>
          </p:nvSpPr>
          <p:spPr>
            <a:xfrm flipH="false" flipV="false" rot="0">
              <a:off x="0" y="0"/>
              <a:ext cx="3544432" cy="341692"/>
            </a:xfrm>
            <a:custGeom>
              <a:avLst/>
              <a:gdLst/>
              <a:ahLst/>
              <a:cxnLst/>
              <a:rect r="r" b="b" t="t" l="l"/>
              <a:pathLst>
                <a:path h="341692" w="3544432">
                  <a:moveTo>
                    <a:pt x="32523" y="0"/>
                  </a:moveTo>
                  <a:lnTo>
                    <a:pt x="3511909" y="0"/>
                  </a:lnTo>
                  <a:cubicBezTo>
                    <a:pt x="3529871" y="0"/>
                    <a:pt x="3544432" y="14561"/>
                    <a:pt x="3544432" y="32523"/>
                  </a:cubicBezTo>
                  <a:lnTo>
                    <a:pt x="3544432" y="309169"/>
                  </a:lnTo>
                  <a:cubicBezTo>
                    <a:pt x="3544432" y="327131"/>
                    <a:pt x="3529871" y="341692"/>
                    <a:pt x="3511909" y="341692"/>
                  </a:cubicBezTo>
                  <a:lnTo>
                    <a:pt x="32523" y="341692"/>
                  </a:lnTo>
                  <a:cubicBezTo>
                    <a:pt x="14561" y="341692"/>
                    <a:pt x="0" y="327131"/>
                    <a:pt x="0" y="309169"/>
                  </a:cubicBezTo>
                  <a:lnTo>
                    <a:pt x="0" y="32523"/>
                  </a:lnTo>
                  <a:cubicBezTo>
                    <a:pt x="0" y="14561"/>
                    <a:pt x="14561" y="0"/>
                    <a:pt x="32523" y="0"/>
                  </a:cubicBezTo>
                  <a:close/>
                </a:path>
              </a:pathLst>
            </a:custGeom>
            <a:solidFill>
              <a:srgbClr val="5E8AF5"/>
            </a:solidFill>
          </p:spPr>
        </p:sp>
        <p:sp>
          <p:nvSpPr>
            <p:cNvPr name="TextBox 11" id="11"/>
            <p:cNvSpPr txBox="true"/>
            <p:nvPr/>
          </p:nvSpPr>
          <p:spPr>
            <a:xfrm>
              <a:off x="0" y="-28575"/>
              <a:ext cx="3544432" cy="370267"/>
            </a:xfrm>
            <a:prstGeom prst="rect">
              <a:avLst/>
            </a:prstGeom>
          </p:spPr>
          <p:txBody>
            <a:bodyPr anchor="ctr" rtlCol="false" tIns="50800" lIns="50800" bIns="50800" rIns="50800"/>
            <a:lstStyle/>
            <a:p>
              <a:pPr algn="ctr">
                <a:lnSpc>
                  <a:spcPts val="2659"/>
                </a:lnSpc>
              </a:pPr>
            </a:p>
          </p:txBody>
        </p:sp>
      </p:grpSp>
      <p:sp>
        <p:nvSpPr>
          <p:cNvPr name="TextBox 12" id="12"/>
          <p:cNvSpPr txBox="true"/>
          <p:nvPr/>
        </p:nvSpPr>
        <p:spPr>
          <a:xfrm rot="0">
            <a:off x="2860325" y="1672328"/>
            <a:ext cx="9849430" cy="6059729"/>
          </a:xfrm>
          <a:prstGeom prst="rect">
            <a:avLst/>
          </a:prstGeom>
        </p:spPr>
        <p:txBody>
          <a:bodyPr anchor="t" rtlCol="false" tIns="0" lIns="0" bIns="0" rIns="0">
            <a:spAutoFit/>
          </a:bodyPr>
          <a:lstStyle/>
          <a:p>
            <a:pPr algn="ctr">
              <a:lnSpc>
                <a:spcPts val="6821"/>
              </a:lnSpc>
            </a:pPr>
            <a:r>
              <a:rPr lang="en-US" sz="6821">
                <a:solidFill>
                  <a:srgbClr val="D79C6B"/>
                </a:solidFill>
                <a:latin typeface="Lilita One"/>
                <a:ea typeface="Lilita One"/>
                <a:cs typeface="Lilita One"/>
                <a:sym typeface="Lilita One"/>
              </a:rPr>
              <a:t>KLASIFIKASI</a:t>
            </a:r>
            <a:r>
              <a:rPr lang="en-US" sz="6821">
                <a:solidFill>
                  <a:srgbClr val="F8F8F8"/>
                </a:solidFill>
                <a:latin typeface="Lilita One"/>
                <a:ea typeface="Lilita One"/>
                <a:cs typeface="Lilita One"/>
                <a:sym typeface="Lilita One"/>
              </a:rPr>
              <a:t> BIOAKTIVITAS PADA PROTEIN </a:t>
            </a:r>
            <a:r>
              <a:rPr lang="en-US" sz="6821">
                <a:solidFill>
                  <a:srgbClr val="95B64F"/>
                </a:solidFill>
                <a:latin typeface="Lilita One"/>
                <a:ea typeface="Lilita One"/>
                <a:cs typeface="Lilita One"/>
                <a:sym typeface="Lilita One"/>
              </a:rPr>
              <a:t>PARP</a:t>
            </a:r>
            <a:r>
              <a:rPr lang="en-US" sz="6821">
                <a:solidFill>
                  <a:srgbClr val="F8F8F8"/>
                </a:solidFill>
                <a:latin typeface="Lilita One"/>
                <a:ea typeface="Lilita One"/>
                <a:cs typeface="Lilita One"/>
                <a:sym typeface="Lilita One"/>
              </a:rPr>
              <a:t> DAN ESTIMASI NILAI </a:t>
            </a:r>
            <a:r>
              <a:rPr lang="en-US" sz="6821">
                <a:solidFill>
                  <a:srgbClr val="7F9C2C"/>
                </a:solidFill>
                <a:latin typeface="Lilita One"/>
                <a:ea typeface="Lilita One"/>
                <a:cs typeface="Lilita One"/>
                <a:sym typeface="Lilita One"/>
              </a:rPr>
              <a:t>PIC50</a:t>
            </a:r>
            <a:r>
              <a:rPr lang="en-US" sz="6821">
                <a:solidFill>
                  <a:srgbClr val="F8F8F8"/>
                </a:solidFill>
                <a:latin typeface="Lilita One"/>
                <a:ea typeface="Lilita One"/>
                <a:cs typeface="Lilita One"/>
                <a:sym typeface="Lilita One"/>
              </a:rPr>
              <a:t> PADA PARP PADA KASUS </a:t>
            </a:r>
            <a:r>
              <a:rPr lang="en-US" sz="6821">
                <a:solidFill>
                  <a:srgbClr val="FFD964"/>
                </a:solidFill>
                <a:latin typeface="Lilita One"/>
                <a:ea typeface="Lilita One"/>
                <a:cs typeface="Lilita One"/>
                <a:sym typeface="Lilita One"/>
              </a:rPr>
              <a:t>KANKER</a:t>
            </a:r>
            <a:r>
              <a:rPr lang="en-US" sz="6821">
                <a:solidFill>
                  <a:srgbClr val="F8F8F8"/>
                </a:solidFill>
                <a:latin typeface="Lilita One"/>
                <a:ea typeface="Lilita One"/>
                <a:cs typeface="Lilita One"/>
                <a:sym typeface="Lilita One"/>
              </a:rPr>
              <a:t> MENGGUNAKAN </a:t>
            </a:r>
            <a:r>
              <a:rPr lang="en-US" sz="6821">
                <a:solidFill>
                  <a:srgbClr val="FFD964"/>
                </a:solidFill>
                <a:latin typeface="Lilita One"/>
                <a:ea typeface="Lilita One"/>
                <a:cs typeface="Lilita One"/>
                <a:sym typeface="Lilita One"/>
              </a:rPr>
              <a:t>SVM</a:t>
            </a:r>
          </a:p>
        </p:txBody>
      </p:sp>
      <p:sp>
        <p:nvSpPr>
          <p:cNvPr name="Freeform 13" id="13"/>
          <p:cNvSpPr/>
          <p:nvPr/>
        </p:nvSpPr>
        <p:spPr>
          <a:xfrm flipH="false" flipV="false" rot="0">
            <a:off x="12709755" y="1432713"/>
            <a:ext cx="3863332" cy="8854287"/>
          </a:xfrm>
          <a:custGeom>
            <a:avLst/>
            <a:gdLst/>
            <a:ahLst/>
            <a:cxnLst/>
            <a:rect r="r" b="b" t="t" l="l"/>
            <a:pathLst>
              <a:path h="8854287" w="3863332">
                <a:moveTo>
                  <a:pt x="0" y="0"/>
                </a:moveTo>
                <a:lnTo>
                  <a:pt x="3863332" y="0"/>
                </a:lnTo>
                <a:lnTo>
                  <a:pt x="3863332" y="8854287"/>
                </a:lnTo>
                <a:lnTo>
                  <a:pt x="0" y="885428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4" id="14"/>
          <p:cNvSpPr txBox="true"/>
          <p:nvPr/>
        </p:nvSpPr>
        <p:spPr>
          <a:xfrm rot="0">
            <a:off x="2509484" y="8046878"/>
            <a:ext cx="11345682" cy="570908"/>
          </a:xfrm>
          <a:prstGeom prst="rect">
            <a:avLst/>
          </a:prstGeom>
        </p:spPr>
        <p:txBody>
          <a:bodyPr anchor="t" rtlCol="false" tIns="0" lIns="0" bIns="0" rIns="0">
            <a:spAutoFit/>
          </a:bodyPr>
          <a:lstStyle/>
          <a:p>
            <a:pPr algn="ctr">
              <a:lnSpc>
                <a:spcPts val="4757"/>
              </a:lnSpc>
            </a:pPr>
            <a:r>
              <a:rPr lang="en-US" sz="3398">
                <a:solidFill>
                  <a:srgbClr val="E3EEFF"/>
                </a:solidFill>
                <a:latin typeface="TT Norms"/>
                <a:ea typeface="TT Norms"/>
                <a:cs typeface="TT Norms"/>
                <a:sym typeface="TT Norms"/>
              </a:rPr>
              <a:t>TUGAS BESAR BIOINFORMATIKA RB KELOMPOK 04</a:t>
            </a:r>
          </a:p>
        </p:txBody>
      </p:sp>
      <p:sp>
        <p:nvSpPr>
          <p:cNvPr name="Freeform 15" id="15"/>
          <p:cNvSpPr/>
          <p:nvPr/>
        </p:nvSpPr>
        <p:spPr>
          <a:xfrm flipH="true" flipV="false" rot="0">
            <a:off x="771582" y="6744859"/>
            <a:ext cx="2088742" cy="3232096"/>
          </a:xfrm>
          <a:custGeom>
            <a:avLst/>
            <a:gdLst/>
            <a:ahLst/>
            <a:cxnLst/>
            <a:rect r="r" b="b" t="t" l="l"/>
            <a:pathLst>
              <a:path h="3232096" w="2088742">
                <a:moveTo>
                  <a:pt x="2088743" y="0"/>
                </a:moveTo>
                <a:lnTo>
                  <a:pt x="0" y="0"/>
                </a:lnTo>
                <a:lnTo>
                  <a:pt x="0" y="3232096"/>
                </a:lnTo>
                <a:lnTo>
                  <a:pt x="2088743" y="3232096"/>
                </a:lnTo>
                <a:lnTo>
                  <a:pt x="2088743"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FF4DF"/>
        </a:solidFill>
      </p:bgPr>
    </p:bg>
    <p:spTree>
      <p:nvGrpSpPr>
        <p:cNvPr id="1" name=""/>
        <p:cNvGrpSpPr/>
        <p:nvPr/>
      </p:nvGrpSpPr>
      <p:grpSpPr>
        <a:xfrm>
          <a:off x="0" y="0"/>
          <a:ext cx="0" cy="0"/>
          <a:chOff x="0" y="0"/>
          <a:chExt cx="0" cy="0"/>
        </a:xfrm>
      </p:grpSpPr>
      <p:sp>
        <p:nvSpPr>
          <p:cNvPr name="Freeform 2" id="2"/>
          <p:cNvSpPr/>
          <p:nvPr/>
        </p:nvSpPr>
        <p:spPr>
          <a:xfrm flipH="false" flipV="false" rot="0">
            <a:off x="0" y="9050070"/>
            <a:ext cx="19078802" cy="2909973"/>
          </a:xfrm>
          <a:custGeom>
            <a:avLst/>
            <a:gdLst/>
            <a:ahLst/>
            <a:cxnLst/>
            <a:rect r="r" b="b" t="t" l="l"/>
            <a:pathLst>
              <a:path h="2909973" w="19078802">
                <a:moveTo>
                  <a:pt x="0" y="0"/>
                </a:moveTo>
                <a:lnTo>
                  <a:pt x="19078802" y="0"/>
                </a:lnTo>
                <a:lnTo>
                  <a:pt x="19078802" y="2909973"/>
                </a:lnTo>
                <a:lnTo>
                  <a:pt x="0" y="2909973"/>
                </a:lnTo>
                <a:lnTo>
                  <a:pt x="0" y="0"/>
                </a:lnTo>
                <a:close/>
              </a:path>
            </a:pathLst>
          </a:custGeom>
          <a:blipFill>
            <a:blip r:embed="rId2"/>
            <a:stretch>
              <a:fillRect l="0" t="-52033" r="0" b="-52033"/>
            </a:stretch>
          </a:blipFill>
        </p:spPr>
      </p:sp>
      <p:grpSp>
        <p:nvGrpSpPr>
          <p:cNvPr name="Group 3" id="3"/>
          <p:cNvGrpSpPr/>
          <p:nvPr/>
        </p:nvGrpSpPr>
        <p:grpSpPr>
          <a:xfrm rot="0">
            <a:off x="7302580" y="4335339"/>
            <a:ext cx="6836563" cy="2844982"/>
            <a:chOff x="0" y="0"/>
            <a:chExt cx="2342100" cy="974647"/>
          </a:xfrm>
        </p:grpSpPr>
        <p:sp>
          <p:nvSpPr>
            <p:cNvPr name="Freeform 4" id="4"/>
            <p:cNvSpPr/>
            <p:nvPr/>
          </p:nvSpPr>
          <p:spPr>
            <a:xfrm flipH="false" flipV="false" rot="0">
              <a:off x="0" y="0"/>
              <a:ext cx="2342100" cy="974647"/>
            </a:xfrm>
            <a:custGeom>
              <a:avLst/>
              <a:gdLst/>
              <a:ahLst/>
              <a:cxnLst/>
              <a:rect r="r" b="b" t="t" l="l"/>
              <a:pathLst>
                <a:path h="974647" w="2342100">
                  <a:moveTo>
                    <a:pt x="57754" y="0"/>
                  </a:moveTo>
                  <a:lnTo>
                    <a:pt x="2284347" y="0"/>
                  </a:lnTo>
                  <a:cubicBezTo>
                    <a:pt x="2316243" y="0"/>
                    <a:pt x="2342100" y="25857"/>
                    <a:pt x="2342100" y="57754"/>
                  </a:cubicBezTo>
                  <a:lnTo>
                    <a:pt x="2342100" y="916893"/>
                  </a:lnTo>
                  <a:cubicBezTo>
                    <a:pt x="2342100" y="948789"/>
                    <a:pt x="2316243" y="974647"/>
                    <a:pt x="2284347" y="974647"/>
                  </a:cubicBezTo>
                  <a:lnTo>
                    <a:pt x="57754" y="974647"/>
                  </a:lnTo>
                  <a:cubicBezTo>
                    <a:pt x="25857" y="974647"/>
                    <a:pt x="0" y="948789"/>
                    <a:pt x="0" y="916893"/>
                  </a:cubicBezTo>
                  <a:lnTo>
                    <a:pt x="0" y="57754"/>
                  </a:lnTo>
                  <a:cubicBezTo>
                    <a:pt x="0" y="25857"/>
                    <a:pt x="25857" y="0"/>
                    <a:pt x="57754" y="0"/>
                  </a:cubicBezTo>
                  <a:close/>
                </a:path>
              </a:pathLst>
            </a:custGeom>
            <a:solidFill>
              <a:srgbClr val="005A8D"/>
            </a:solidFill>
            <a:ln cap="rnd">
              <a:noFill/>
              <a:prstDash val="solid"/>
              <a:round/>
            </a:ln>
          </p:spPr>
        </p:sp>
        <p:sp>
          <p:nvSpPr>
            <p:cNvPr name="TextBox 5" id="5"/>
            <p:cNvSpPr txBox="true"/>
            <p:nvPr/>
          </p:nvSpPr>
          <p:spPr>
            <a:xfrm>
              <a:off x="0" y="-28575"/>
              <a:ext cx="2342100" cy="1003222"/>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7497541" y="1028700"/>
            <a:ext cx="2993582" cy="2720418"/>
          </a:xfrm>
          <a:custGeom>
            <a:avLst/>
            <a:gdLst/>
            <a:ahLst/>
            <a:cxnLst/>
            <a:rect r="r" b="b" t="t" l="l"/>
            <a:pathLst>
              <a:path h="2720418" w="2993582">
                <a:moveTo>
                  <a:pt x="0" y="0"/>
                </a:moveTo>
                <a:lnTo>
                  <a:pt x="2993582" y="0"/>
                </a:lnTo>
                <a:lnTo>
                  <a:pt x="2993582" y="2720418"/>
                </a:lnTo>
                <a:lnTo>
                  <a:pt x="0" y="2720418"/>
                </a:lnTo>
                <a:lnTo>
                  <a:pt x="0" y="0"/>
                </a:lnTo>
                <a:close/>
              </a:path>
            </a:pathLst>
          </a:custGeom>
          <a:blipFill>
            <a:blip r:embed="rId3"/>
            <a:stretch>
              <a:fillRect l="0" t="0" r="0" b="0"/>
            </a:stretch>
          </a:blipFill>
        </p:spPr>
      </p:sp>
      <p:sp>
        <p:nvSpPr>
          <p:cNvPr name="Freeform 7" id="7"/>
          <p:cNvSpPr/>
          <p:nvPr/>
        </p:nvSpPr>
        <p:spPr>
          <a:xfrm flipH="false" flipV="false" rot="0">
            <a:off x="1028700" y="1209675"/>
            <a:ext cx="2119659" cy="2720418"/>
          </a:xfrm>
          <a:custGeom>
            <a:avLst/>
            <a:gdLst/>
            <a:ahLst/>
            <a:cxnLst/>
            <a:rect r="r" b="b" t="t" l="l"/>
            <a:pathLst>
              <a:path h="2720418" w="2119659">
                <a:moveTo>
                  <a:pt x="0" y="0"/>
                </a:moveTo>
                <a:lnTo>
                  <a:pt x="2119659" y="0"/>
                </a:lnTo>
                <a:lnTo>
                  <a:pt x="2119659" y="2720418"/>
                </a:lnTo>
                <a:lnTo>
                  <a:pt x="0" y="272041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true" flipV="false" rot="0">
            <a:off x="-956098" y="4335339"/>
            <a:ext cx="3969597" cy="5298683"/>
          </a:xfrm>
          <a:custGeom>
            <a:avLst/>
            <a:gdLst/>
            <a:ahLst/>
            <a:cxnLst/>
            <a:rect r="r" b="b" t="t" l="l"/>
            <a:pathLst>
              <a:path h="5298683" w="3969597">
                <a:moveTo>
                  <a:pt x="3969596" y="0"/>
                </a:moveTo>
                <a:lnTo>
                  <a:pt x="0" y="0"/>
                </a:lnTo>
                <a:lnTo>
                  <a:pt x="0" y="5298683"/>
                </a:lnTo>
                <a:lnTo>
                  <a:pt x="3969596" y="5298683"/>
                </a:lnTo>
                <a:lnTo>
                  <a:pt x="3969596"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true" flipV="false" rot="0">
            <a:off x="2795222" y="1698137"/>
            <a:ext cx="3757189" cy="8358796"/>
          </a:xfrm>
          <a:custGeom>
            <a:avLst/>
            <a:gdLst/>
            <a:ahLst/>
            <a:cxnLst/>
            <a:rect r="r" b="b" t="t" l="l"/>
            <a:pathLst>
              <a:path h="8358796" w="3757189">
                <a:moveTo>
                  <a:pt x="3757189" y="0"/>
                </a:moveTo>
                <a:lnTo>
                  <a:pt x="0" y="0"/>
                </a:lnTo>
                <a:lnTo>
                  <a:pt x="0" y="8358796"/>
                </a:lnTo>
                <a:lnTo>
                  <a:pt x="3757189" y="8358796"/>
                </a:lnTo>
                <a:lnTo>
                  <a:pt x="3757189"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0" id="10"/>
          <p:cNvSpPr txBox="true"/>
          <p:nvPr/>
        </p:nvSpPr>
        <p:spPr>
          <a:xfrm rot="0">
            <a:off x="7497541" y="4897785"/>
            <a:ext cx="7491512" cy="2088900"/>
          </a:xfrm>
          <a:prstGeom prst="rect">
            <a:avLst/>
          </a:prstGeom>
        </p:spPr>
        <p:txBody>
          <a:bodyPr anchor="t" rtlCol="false" tIns="0" lIns="0" bIns="0" rIns="0">
            <a:spAutoFit/>
          </a:bodyPr>
          <a:lstStyle/>
          <a:p>
            <a:pPr algn="l">
              <a:lnSpc>
                <a:spcPts val="7992"/>
              </a:lnSpc>
            </a:pPr>
            <a:r>
              <a:rPr lang="en-US" sz="7992">
                <a:solidFill>
                  <a:srgbClr val="F8F8F8"/>
                </a:solidFill>
                <a:latin typeface="Lilita One"/>
                <a:ea typeface="Lilita One"/>
                <a:cs typeface="Lilita One"/>
                <a:sym typeface="Lilita One"/>
              </a:rPr>
              <a:t>HASIL &amp; PEMBAHASAN</a:t>
            </a:r>
          </a:p>
        </p:txBody>
      </p:sp>
      <p:sp>
        <p:nvSpPr>
          <p:cNvPr name="Freeform 11" id="11"/>
          <p:cNvSpPr/>
          <p:nvPr/>
        </p:nvSpPr>
        <p:spPr>
          <a:xfrm flipH="true" flipV="false" rot="0">
            <a:off x="16554047" y="7826875"/>
            <a:ext cx="1228361" cy="1900752"/>
          </a:xfrm>
          <a:custGeom>
            <a:avLst/>
            <a:gdLst/>
            <a:ahLst/>
            <a:cxnLst/>
            <a:rect r="r" b="b" t="t" l="l"/>
            <a:pathLst>
              <a:path h="1900752" w="1228361">
                <a:moveTo>
                  <a:pt x="1228361" y="0"/>
                </a:moveTo>
                <a:lnTo>
                  <a:pt x="0" y="0"/>
                </a:lnTo>
                <a:lnTo>
                  <a:pt x="0" y="1900752"/>
                </a:lnTo>
                <a:lnTo>
                  <a:pt x="1228361" y="1900752"/>
                </a:lnTo>
                <a:lnTo>
                  <a:pt x="1228361"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2" id="12"/>
          <p:cNvSpPr/>
          <p:nvPr/>
        </p:nvSpPr>
        <p:spPr>
          <a:xfrm flipH="false" flipV="false" rot="0">
            <a:off x="14174646" y="1028700"/>
            <a:ext cx="2993582" cy="2720418"/>
          </a:xfrm>
          <a:custGeom>
            <a:avLst/>
            <a:gdLst/>
            <a:ahLst/>
            <a:cxnLst/>
            <a:rect r="r" b="b" t="t" l="l"/>
            <a:pathLst>
              <a:path h="2720418" w="2993582">
                <a:moveTo>
                  <a:pt x="0" y="0"/>
                </a:moveTo>
                <a:lnTo>
                  <a:pt x="2993582" y="0"/>
                </a:lnTo>
                <a:lnTo>
                  <a:pt x="2993582" y="2720418"/>
                </a:lnTo>
                <a:lnTo>
                  <a:pt x="0" y="2720418"/>
                </a:lnTo>
                <a:lnTo>
                  <a:pt x="0" y="0"/>
                </a:lnTo>
                <a:close/>
              </a:path>
            </a:pathLst>
          </a:custGeom>
          <a:blipFill>
            <a:blip r:embed="rId3"/>
            <a:stretch>
              <a:fillRect l="0" t="0" r="0"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1213702">
            <a:off x="11060515" y="6672620"/>
            <a:ext cx="9951892" cy="9912040"/>
          </a:xfrm>
          <a:custGeom>
            <a:avLst/>
            <a:gdLst/>
            <a:ahLst/>
            <a:cxnLst/>
            <a:rect r="r" b="b" t="t" l="l"/>
            <a:pathLst>
              <a:path h="9912040" w="9951892">
                <a:moveTo>
                  <a:pt x="9951893" y="0"/>
                </a:moveTo>
                <a:lnTo>
                  <a:pt x="0" y="0"/>
                </a:lnTo>
                <a:lnTo>
                  <a:pt x="0" y="9912040"/>
                </a:lnTo>
                <a:lnTo>
                  <a:pt x="9951893" y="9912040"/>
                </a:lnTo>
                <a:lnTo>
                  <a:pt x="9951893"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4575295" y="-2054977"/>
            <a:ext cx="3712705" cy="3597948"/>
          </a:xfrm>
          <a:custGeom>
            <a:avLst/>
            <a:gdLst/>
            <a:ahLst/>
            <a:cxnLst/>
            <a:rect r="r" b="b" t="t" l="l"/>
            <a:pathLst>
              <a:path h="3597948" w="3712705">
                <a:moveTo>
                  <a:pt x="0" y="0"/>
                </a:moveTo>
                <a:lnTo>
                  <a:pt x="3712705" y="0"/>
                </a:lnTo>
                <a:lnTo>
                  <a:pt x="3712705" y="3597948"/>
                </a:lnTo>
                <a:lnTo>
                  <a:pt x="0" y="359794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true" flipV="false" rot="0">
            <a:off x="12639713" y="2207831"/>
            <a:ext cx="4619587" cy="12237316"/>
          </a:xfrm>
          <a:custGeom>
            <a:avLst/>
            <a:gdLst/>
            <a:ahLst/>
            <a:cxnLst/>
            <a:rect r="r" b="b" t="t" l="l"/>
            <a:pathLst>
              <a:path h="12237316" w="4619587">
                <a:moveTo>
                  <a:pt x="4619587" y="0"/>
                </a:moveTo>
                <a:lnTo>
                  <a:pt x="0" y="0"/>
                </a:lnTo>
                <a:lnTo>
                  <a:pt x="0" y="12237317"/>
                </a:lnTo>
                <a:lnTo>
                  <a:pt x="4619587" y="12237317"/>
                </a:lnTo>
                <a:lnTo>
                  <a:pt x="4619587" y="0"/>
                </a:lnTo>
                <a:close/>
              </a:path>
            </a:pathLst>
          </a:custGeom>
          <a:blipFill>
            <a:blip r:embed="rId6">
              <a:extLst>
                <a:ext uri="{96DAC541-7B7A-43D3-8B79-37D633B846F1}">
                  <asvg:svgBlip xmlns:asvg="http://schemas.microsoft.com/office/drawing/2016/SVG/main" r:embed="rId7"/>
                </a:ext>
              </a:extLst>
            </a:blip>
            <a:stretch>
              <a:fillRect l="0" t="0" r="0" b="0"/>
            </a:stretch>
          </a:blipFill>
          <a:ln cap="sq">
            <a:noFill/>
            <a:prstDash val="solid"/>
            <a:miter/>
          </a:ln>
        </p:spPr>
      </p:sp>
      <p:sp>
        <p:nvSpPr>
          <p:cNvPr name="Freeform 5" id="5"/>
          <p:cNvSpPr/>
          <p:nvPr/>
        </p:nvSpPr>
        <p:spPr>
          <a:xfrm flipH="true" flipV="true" rot="935885">
            <a:off x="-4344952" y="7513840"/>
            <a:ext cx="7915379" cy="8229600"/>
          </a:xfrm>
          <a:custGeom>
            <a:avLst/>
            <a:gdLst/>
            <a:ahLst/>
            <a:cxnLst/>
            <a:rect r="r" b="b" t="t" l="l"/>
            <a:pathLst>
              <a:path h="8229600" w="7915379">
                <a:moveTo>
                  <a:pt x="7915379" y="8229600"/>
                </a:moveTo>
                <a:lnTo>
                  <a:pt x="0" y="8229600"/>
                </a:lnTo>
                <a:lnTo>
                  <a:pt x="0" y="0"/>
                </a:lnTo>
                <a:lnTo>
                  <a:pt x="7915379" y="0"/>
                </a:lnTo>
                <a:lnTo>
                  <a:pt x="7915379" y="8229600"/>
                </a:lnTo>
                <a:close/>
              </a:path>
            </a:pathLst>
          </a:custGeom>
          <a:blipFill>
            <a:blip r:embed="rId8">
              <a:extLst>
                <a:ext uri="{96DAC541-7B7A-43D3-8B79-37D633B846F1}">
                  <asvg:svgBlip xmlns:asvg="http://schemas.microsoft.com/office/drawing/2016/SVG/main" r:embed="rId9"/>
                </a:ext>
              </a:extLst>
            </a:blip>
            <a:stretch>
              <a:fillRect l="0" t="0" r="0" b="0"/>
            </a:stretch>
          </a:blipFill>
          <a:ln cap="sq">
            <a:noFill/>
            <a:prstDash val="solid"/>
            <a:miter/>
          </a:ln>
        </p:spPr>
      </p:sp>
      <p:sp>
        <p:nvSpPr>
          <p:cNvPr name="Freeform 6" id="6"/>
          <p:cNvSpPr/>
          <p:nvPr/>
        </p:nvSpPr>
        <p:spPr>
          <a:xfrm flipH="false" flipV="false" rot="0">
            <a:off x="3080216" y="5143500"/>
            <a:ext cx="7829311" cy="4168854"/>
          </a:xfrm>
          <a:custGeom>
            <a:avLst/>
            <a:gdLst/>
            <a:ahLst/>
            <a:cxnLst/>
            <a:rect r="r" b="b" t="t" l="l"/>
            <a:pathLst>
              <a:path h="4168854" w="7829311">
                <a:moveTo>
                  <a:pt x="0" y="0"/>
                </a:moveTo>
                <a:lnTo>
                  <a:pt x="7829310" y="0"/>
                </a:lnTo>
                <a:lnTo>
                  <a:pt x="7829310" y="4168854"/>
                </a:lnTo>
                <a:lnTo>
                  <a:pt x="0" y="4168854"/>
                </a:lnTo>
                <a:lnTo>
                  <a:pt x="0" y="0"/>
                </a:lnTo>
                <a:close/>
              </a:path>
            </a:pathLst>
          </a:custGeom>
          <a:blipFill>
            <a:blip r:embed="rId10"/>
            <a:stretch>
              <a:fillRect l="0" t="0" r="0" b="0"/>
            </a:stretch>
          </a:blipFill>
        </p:spPr>
      </p:sp>
      <p:sp>
        <p:nvSpPr>
          <p:cNvPr name="TextBox 7" id="7"/>
          <p:cNvSpPr txBox="true"/>
          <p:nvPr/>
        </p:nvSpPr>
        <p:spPr>
          <a:xfrm rot="0">
            <a:off x="1028700" y="808289"/>
            <a:ext cx="7481732" cy="1923284"/>
          </a:xfrm>
          <a:prstGeom prst="rect">
            <a:avLst/>
          </a:prstGeom>
        </p:spPr>
        <p:txBody>
          <a:bodyPr anchor="t" rtlCol="false" tIns="0" lIns="0" bIns="0" rIns="0">
            <a:spAutoFit/>
          </a:bodyPr>
          <a:lstStyle/>
          <a:p>
            <a:pPr algn="l">
              <a:lnSpc>
                <a:spcPts val="7396"/>
              </a:lnSpc>
            </a:pPr>
            <a:r>
              <a:rPr lang="en-US" sz="7471">
                <a:solidFill>
                  <a:srgbClr val="18253B"/>
                </a:solidFill>
                <a:latin typeface="Genty Sans"/>
                <a:ea typeface="Genty Sans"/>
                <a:cs typeface="Genty Sans"/>
                <a:sym typeface="Genty Sans"/>
              </a:rPr>
              <a:t>FINGERPRINT </a:t>
            </a:r>
          </a:p>
          <a:p>
            <a:pPr algn="l">
              <a:lnSpc>
                <a:spcPts val="7396"/>
              </a:lnSpc>
            </a:pPr>
            <a:r>
              <a:rPr lang="en-US" sz="7471">
                <a:solidFill>
                  <a:srgbClr val="18253B"/>
                </a:solidFill>
                <a:latin typeface="Genty Sans"/>
                <a:ea typeface="Genty Sans"/>
                <a:cs typeface="Genty Sans"/>
                <a:sym typeface="Genty Sans"/>
              </a:rPr>
              <a:t>MOLEKUL</a:t>
            </a:r>
          </a:p>
        </p:txBody>
      </p:sp>
      <p:sp>
        <p:nvSpPr>
          <p:cNvPr name="TextBox 8" id="8"/>
          <p:cNvSpPr txBox="true"/>
          <p:nvPr/>
        </p:nvSpPr>
        <p:spPr>
          <a:xfrm rot="0">
            <a:off x="997781" y="2834773"/>
            <a:ext cx="9911745" cy="2092221"/>
          </a:xfrm>
          <a:prstGeom prst="rect">
            <a:avLst/>
          </a:prstGeom>
        </p:spPr>
        <p:txBody>
          <a:bodyPr anchor="t" rtlCol="false" tIns="0" lIns="0" bIns="0" rIns="0">
            <a:spAutoFit/>
          </a:bodyPr>
          <a:lstStyle/>
          <a:p>
            <a:pPr algn="l">
              <a:lnSpc>
                <a:spcPts val="2353"/>
              </a:lnSpc>
            </a:pPr>
            <a:r>
              <a:rPr lang="en-US" sz="2377">
                <a:solidFill>
                  <a:srgbClr val="18253B"/>
                </a:solidFill>
                <a:latin typeface="Roboto"/>
                <a:ea typeface="Roboto"/>
                <a:cs typeface="Roboto"/>
                <a:sym typeface="Roboto"/>
              </a:rPr>
              <a:t> Fingerprint Molekul merupakan metode untuk merepresentasikan struktur molekul dalam suatu senyawa kimia ke dalam format vektor biner. Fingerprint molekul digunakan untuk menangkap informasi dalam suatu senyawa seperti jumlah ikatan, jumlah atom, dan sifat topologis dari suatu senyawa kimia yang dapat digunakan dalam pencarian kandidat obat dan prediksi model senyawa.</a:t>
            </a:r>
          </a:p>
          <a:p>
            <a:pPr algn="l">
              <a:lnSpc>
                <a:spcPts val="2353"/>
              </a:lnSpc>
            </a:pP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10501225">
            <a:off x="11710371" y="5761091"/>
            <a:ext cx="11097858" cy="11053417"/>
          </a:xfrm>
          <a:custGeom>
            <a:avLst/>
            <a:gdLst/>
            <a:ahLst/>
            <a:cxnLst/>
            <a:rect r="r" b="b" t="t" l="l"/>
            <a:pathLst>
              <a:path h="11053417" w="11097858">
                <a:moveTo>
                  <a:pt x="11097858" y="0"/>
                </a:moveTo>
                <a:lnTo>
                  <a:pt x="0" y="0"/>
                </a:lnTo>
                <a:lnTo>
                  <a:pt x="0" y="11053417"/>
                </a:lnTo>
                <a:lnTo>
                  <a:pt x="11097858" y="11053417"/>
                </a:lnTo>
                <a:lnTo>
                  <a:pt x="11097858"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4575295" y="-2054977"/>
            <a:ext cx="3712705" cy="3597948"/>
          </a:xfrm>
          <a:custGeom>
            <a:avLst/>
            <a:gdLst/>
            <a:ahLst/>
            <a:cxnLst/>
            <a:rect r="r" b="b" t="t" l="l"/>
            <a:pathLst>
              <a:path h="3597948" w="3712705">
                <a:moveTo>
                  <a:pt x="0" y="0"/>
                </a:moveTo>
                <a:lnTo>
                  <a:pt x="3712705" y="0"/>
                </a:lnTo>
                <a:lnTo>
                  <a:pt x="3712705" y="3597948"/>
                </a:lnTo>
                <a:lnTo>
                  <a:pt x="0" y="359794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true" rot="2383913">
            <a:off x="-3572205" y="8915635"/>
            <a:ext cx="7915379" cy="8229600"/>
          </a:xfrm>
          <a:custGeom>
            <a:avLst/>
            <a:gdLst/>
            <a:ahLst/>
            <a:cxnLst/>
            <a:rect r="r" b="b" t="t" l="l"/>
            <a:pathLst>
              <a:path h="8229600" w="7915379">
                <a:moveTo>
                  <a:pt x="0" y="8229600"/>
                </a:moveTo>
                <a:lnTo>
                  <a:pt x="7915379" y="8229600"/>
                </a:lnTo>
                <a:lnTo>
                  <a:pt x="7915379" y="0"/>
                </a:lnTo>
                <a:lnTo>
                  <a:pt x="0" y="0"/>
                </a:lnTo>
                <a:lnTo>
                  <a:pt x="0" y="8229600"/>
                </a:lnTo>
                <a:close/>
              </a:path>
            </a:pathLst>
          </a:custGeom>
          <a:blipFill>
            <a:blip r:embed="rId6">
              <a:extLst>
                <a:ext uri="{96DAC541-7B7A-43D3-8B79-37D633B846F1}">
                  <asvg:svgBlip xmlns:asvg="http://schemas.microsoft.com/office/drawing/2016/SVG/main" r:embed="rId7"/>
                </a:ext>
              </a:extLst>
            </a:blip>
            <a:stretch>
              <a:fillRect l="0" t="0" r="0" b="0"/>
            </a:stretch>
          </a:blipFill>
          <a:ln cap="sq">
            <a:noFill/>
            <a:prstDash val="solid"/>
            <a:miter/>
          </a:ln>
        </p:spPr>
      </p:sp>
      <p:sp>
        <p:nvSpPr>
          <p:cNvPr name="Freeform 5" id="5"/>
          <p:cNvSpPr/>
          <p:nvPr/>
        </p:nvSpPr>
        <p:spPr>
          <a:xfrm flipH="false" flipV="false" rot="0">
            <a:off x="8370713" y="1821407"/>
            <a:ext cx="7769889" cy="7436893"/>
          </a:xfrm>
          <a:custGeom>
            <a:avLst/>
            <a:gdLst/>
            <a:ahLst/>
            <a:cxnLst/>
            <a:rect r="r" b="b" t="t" l="l"/>
            <a:pathLst>
              <a:path h="7436893" w="7769889">
                <a:moveTo>
                  <a:pt x="0" y="0"/>
                </a:moveTo>
                <a:lnTo>
                  <a:pt x="7769888" y="0"/>
                </a:lnTo>
                <a:lnTo>
                  <a:pt x="7769888" y="7436893"/>
                </a:lnTo>
                <a:lnTo>
                  <a:pt x="0" y="7436893"/>
                </a:lnTo>
                <a:lnTo>
                  <a:pt x="0" y="0"/>
                </a:lnTo>
                <a:close/>
              </a:path>
            </a:pathLst>
          </a:custGeom>
          <a:blipFill>
            <a:blip r:embed="rId8"/>
            <a:stretch>
              <a:fillRect l="0" t="0" r="0" b="0"/>
            </a:stretch>
          </a:blipFill>
        </p:spPr>
      </p:sp>
      <p:sp>
        <p:nvSpPr>
          <p:cNvPr name="TextBox 6" id="6"/>
          <p:cNvSpPr txBox="true"/>
          <p:nvPr/>
        </p:nvSpPr>
        <p:spPr>
          <a:xfrm rot="0">
            <a:off x="1028700" y="1553535"/>
            <a:ext cx="6489821" cy="1923284"/>
          </a:xfrm>
          <a:prstGeom prst="rect">
            <a:avLst/>
          </a:prstGeom>
        </p:spPr>
        <p:txBody>
          <a:bodyPr anchor="t" rtlCol="false" tIns="0" lIns="0" bIns="0" rIns="0">
            <a:spAutoFit/>
          </a:bodyPr>
          <a:lstStyle/>
          <a:p>
            <a:pPr algn="l">
              <a:lnSpc>
                <a:spcPts val="7396"/>
              </a:lnSpc>
            </a:pPr>
            <a:r>
              <a:rPr lang="en-US" sz="7471">
                <a:solidFill>
                  <a:srgbClr val="18253B"/>
                </a:solidFill>
                <a:latin typeface="Genty Sans"/>
                <a:ea typeface="Genty Sans"/>
                <a:cs typeface="Genty Sans"/>
                <a:sym typeface="Genty Sans"/>
              </a:rPr>
              <a:t>VISUALISASI </a:t>
            </a:r>
            <a:r>
              <a:rPr lang="en-US" sz="7471" u="sng">
                <a:solidFill>
                  <a:srgbClr val="18253B"/>
                </a:solidFill>
                <a:latin typeface="Genty Sans"/>
                <a:ea typeface="Genty Sans"/>
                <a:cs typeface="Genty Sans"/>
                <a:sym typeface="Genty Sans"/>
              </a:rPr>
              <a:t>DATA                 </a:t>
            </a:r>
          </a:p>
        </p:txBody>
      </p:sp>
      <p:sp>
        <p:nvSpPr>
          <p:cNvPr name="TextBox 7" id="7"/>
          <p:cNvSpPr txBox="true"/>
          <p:nvPr/>
        </p:nvSpPr>
        <p:spPr>
          <a:xfrm rot="0">
            <a:off x="1028700" y="3673527"/>
            <a:ext cx="6273337" cy="2978046"/>
          </a:xfrm>
          <a:prstGeom prst="rect">
            <a:avLst/>
          </a:prstGeom>
        </p:spPr>
        <p:txBody>
          <a:bodyPr anchor="t" rtlCol="false" tIns="0" lIns="0" bIns="0" rIns="0">
            <a:spAutoFit/>
          </a:bodyPr>
          <a:lstStyle/>
          <a:p>
            <a:pPr algn="just">
              <a:lnSpc>
                <a:spcPts val="2353"/>
              </a:lnSpc>
            </a:pPr>
            <a:r>
              <a:rPr lang="en-US" sz="2377">
                <a:solidFill>
                  <a:srgbClr val="18253B"/>
                </a:solidFill>
                <a:latin typeface="Roboto"/>
                <a:ea typeface="Roboto"/>
                <a:cs typeface="Roboto"/>
                <a:sym typeface="Roboto"/>
              </a:rPr>
              <a:t>Dari pengolahan dataset yang ada didapatkan perbandingan antara bioaktivitas yang aktif dengan yang tidak aktif, dimana bioaktivitas dengan kelas aktif memiliki jumlah lebih banyak ketimbang bioaktivitas dengan kelas inaktif. Hal ini menunjukan perkiraan bahwa jenis-jenis senyawa kimia PARP memiliki tingkat kesesuaian yang cukup tinggi untuk dijadikan sebagai kandidat obat penyakit kanker.</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9244333">
            <a:off x="-800989" y="5122643"/>
            <a:ext cx="11097858" cy="11053417"/>
          </a:xfrm>
          <a:custGeom>
            <a:avLst/>
            <a:gdLst/>
            <a:ahLst/>
            <a:cxnLst/>
            <a:rect r="r" b="b" t="t" l="l"/>
            <a:pathLst>
              <a:path h="11053417" w="11097858">
                <a:moveTo>
                  <a:pt x="11097858" y="11053417"/>
                </a:moveTo>
                <a:lnTo>
                  <a:pt x="0" y="11053417"/>
                </a:lnTo>
                <a:lnTo>
                  <a:pt x="0" y="0"/>
                </a:lnTo>
                <a:lnTo>
                  <a:pt x="11097858" y="0"/>
                </a:lnTo>
                <a:lnTo>
                  <a:pt x="11097858" y="11053417"/>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0">
            <a:off x="3269216" y="4448368"/>
            <a:ext cx="5305611" cy="7394579"/>
          </a:xfrm>
          <a:custGeom>
            <a:avLst/>
            <a:gdLst/>
            <a:ahLst/>
            <a:cxnLst/>
            <a:rect r="r" b="b" t="t" l="l"/>
            <a:pathLst>
              <a:path h="7394579" w="5305611">
                <a:moveTo>
                  <a:pt x="5305611" y="0"/>
                </a:moveTo>
                <a:lnTo>
                  <a:pt x="0" y="0"/>
                </a:lnTo>
                <a:lnTo>
                  <a:pt x="0" y="7394580"/>
                </a:lnTo>
                <a:lnTo>
                  <a:pt x="5305611" y="7394580"/>
                </a:lnTo>
                <a:lnTo>
                  <a:pt x="5305611"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4" id="4"/>
          <p:cNvSpPr/>
          <p:nvPr/>
        </p:nvSpPr>
        <p:spPr>
          <a:xfrm flipH="false" flipV="false" rot="0">
            <a:off x="14575295" y="-2054977"/>
            <a:ext cx="3712705" cy="3597948"/>
          </a:xfrm>
          <a:custGeom>
            <a:avLst/>
            <a:gdLst/>
            <a:ahLst/>
            <a:cxnLst/>
            <a:rect r="r" b="b" t="t" l="l"/>
            <a:pathLst>
              <a:path h="3597948" w="3712705">
                <a:moveTo>
                  <a:pt x="0" y="0"/>
                </a:moveTo>
                <a:lnTo>
                  <a:pt x="3712705" y="0"/>
                </a:lnTo>
                <a:lnTo>
                  <a:pt x="3712705" y="3597948"/>
                </a:lnTo>
                <a:lnTo>
                  <a:pt x="0" y="359794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true" rot="935885">
            <a:off x="13136273" y="7513840"/>
            <a:ext cx="7915379" cy="8229600"/>
          </a:xfrm>
          <a:custGeom>
            <a:avLst/>
            <a:gdLst/>
            <a:ahLst/>
            <a:cxnLst/>
            <a:rect r="r" b="b" t="t" l="l"/>
            <a:pathLst>
              <a:path h="8229600" w="7915379">
                <a:moveTo>
                  <a:pt x="0" y="8229600"/>
                </a:moveTo>
                <a:lnTo>
                  <a:pt x="7915379" y="8229600"/>
                </a:lnTo>
                <a:lnTo>
                  <a:pt x="7915379" y="0"/>
                </a:lnTo>
                <a:lnTo>
                  <a:pt x="0" y="0"/>
                </a:lnTo>
                <a:lnTo>
                  <a:pt x="0" y="8229600"/>
                </a:lnTo>
                <a:close/>
              </a:path>
            </a:pathLst>
          </a:custGeom>
          <a:blipFill>
            <a:blip r:embed="rId8">
              <a:extLst>
                <a:ext uri="{96DAC541-7B7A-43D3-8B79-37D633B846F1}">
                  <asvg:svgBlip xmlns:asvg="http://schemas.microsoft.com/office/drawing/2016/SVG/main" r:embed="rId9"/>
                </a:ext>
              </a:extLst>
            </a:blip>
            <a:stretch>
              <a:fillRect l="0" t="0" r="0" b="0"/>
            </a:stretch>
          </a:blipFill>
          <a:ln cap="sq">
            <a:noFill/>
            <a:prstDash val="solid"/>
            <a:miter/>
          </a:ln>
        </p:spPr>
      </p:sp>
      <p:sp>
        <p:nvSpPr>
          <p:cNvPr name="Freeform 6" id="6"/>
          <p:cNvSpPr/>
          <p:nvPr/>
        </p:nvSpPr>
        <p:spPr>
          <a:xfrm flipH="false" flipV="false" rot="0">
            <a:off x="0" y="4707332"/>
            <a:ext cx="5719459" cy="12961946"/>
          </a:xfrm>
          <a:custGeom>
            <a:avLst/>
            <a:gdLst/>
            <a:ahLst/>
            <a:cxnLst/>
            <a:rect r="r" b="b" t="t" l="l"/>
            <a:pathLst>
              <a:path h="12961946" w="5719459">
                <a:moveTo>
                  <a:pt x="0" y="0"/>
                </a:moveTo>
                <a:lnTo>
                  <a:pt x="5719459" y="0"/>
                </a:lnTo>
                <a:lnTo>
                  <a:pt x="5719459" y="12961946"/>
                </a:lnTo>
                <a:lnTo>
                  <a:pt x="0" y="12961946"/>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a:ln cap="sq">
            <a:noFill/>
            <a:prstDash val="solid"/>
            <a:miter/>
          </a:ln>
        </p:spPr>
      </p:sp>
      <p:sp>
        <p:nvSpPr>
          <p:cNvPr name="Freeform 7" id="7"/>
          <p:cNvSpPr/>
          <p:nvPr/>
        </p:nvSpPr>
        <p:spPr>
          <a:xfrm flipH="false" flipV="false" rot="0">
            <a:off x="9144000" y="3648634"/>
            <a:ext cx="6670830" cy="5193398"/>
          </a:xfrm>
          <a:custGeom>
            <a:avLst/>
            <a:gdLst/>
            <a:ahLst/>
            <a:cxnLst/>
            <a:rect r="r" b="b" t="t" l="l"/>
            <a:pathLst>
              <a:path h="5193398" w="6670830">
                <a:moveTo>
                  <a:pt x="0" y="0"/>
                </a:moveTo>
                <a:lnTo>
                  <a:pt x="6670830" y="0"/>
                </a:lnTo>
                <a:lnTo>
                  <a:pt x="6670830" y="5193398"/>
                </a:lnTo>
                <a:lnTo>
                  <a:pt x="0" y="5193398"/>
                </a:lnTo>
                <a:lnTo>
                  <a:pt x="0" y="0"/>
                </a:lnTo>
                <a:close/>
              </a:path>
            </a:pathLst>
          </a:custGeom>
          <a:blipFill>
            <a:blip r:embed="rId12"/>
            <a:stretch>
              <a:fillRect l="0" t="0" r="0" b="0"/>
            </a:stretch>
          </a:blipFill>
        </p:spPr>
      </p:sp>
      <p:sp>
        <p:nvSpPr>
          <p:cNvPr name="TextBox 8" id="8"/>
          <p:cNvSpPr txBox="true"/>
          <p:nvPr/>
        </p:nvSpPr>
        <p:spPr>
          <a:xfrm rot="0">
            <a:off x="1503029" y="2106124"/>
            <a:ext cx="6489821" cy="1923284"/>
          </a:xfrm>
          <a:prstGeom prst="rect">
            <a:avLst/>
          </a:prstGeom>
        </p:spPr>
        <p:txBody>
          <a:bodyPr anchor="t" rtlCol="false" tIns="0" lIns="0" bIns="0" rIns="0">
            <a:spAutoFit/>
          </a:bodyPr>
          <a:lstStyle/>
          <a:p>
            <a:pPr algn="l">
              <a:lnSpc>
                <a:spcPts val="7396"/>
              </a:lnSpc>
            </a:pPr>
            <a:r>
              <a:rPr lang="en-US" sz="7471">
                <a:solidFill>
                  <a:srgbClr val="18253B"/>
                </a:solidFill>
                <a:latin typeface="Genty Sans"/>
                <a:ea typeface="Genty Sans"/>
                <a:cs typeface="Genty Sans"/>
                <a:sym typeface="Genty Sans"/>
              </a:rPr>
              <a:t>STRUKTUR MOLEKUL</a:t>
            </a:r>
          </a:p>
        </p:txBody>
      </p:sp>
      <p:sp>
        <p:nvSpPr>
          <p:cNvPr name="TextBox 9" id="9"/>
          <p:cNvSpPr txBox="true"/>
          <p:nvPr/>
        </p:nvSpPr>
        <p:spPr>
          <a:xfrm rot="0">
            <a:off x="9633765" y="1274806"/>
            <a:ext cx="5083690" cy="2387496"/>
          </a:xfrm>
          <a:prstGeom prst="rect">
            <a:avLst/>
          </a:prstGeom>
        </p:spPr>
        <p:txBody>
          <a:bodyPr anchor="t" rtlCol="false" tIns="0" lIns="0" bIns="0" rIns="0">
            <a:spAutoFit/>
          </a:bodyPr>
          <a:lstStyle/>
          <a:p>
            <a:pPr algn="just">
              <a:lnSpc>
                <a:spcPts val="2353"/>
              </a:lnSpc>
            </a:pPr>
            <a:r>
              <a:rPr lang="en-US" sz="2377">
                <a:solidFill>
                  <a:srgbClr val="18253B"/>
                </a:solidFill>
                <a:latin typeface="Roboto"/>
                <a:ea typeface="Roboto"/>
                <a:cs typeface="Roboto"/>
                <a:sym typeface="Roboto"/>
              </a:rPr>
              <a:t>Struktur molekul yang didapatkan berdasarkan data senyawa kimia PARP divisualisasikan dalam bentuk 2D yang disimpan dalam format SMILES dimana setiap struktur molekul memiliki nilai berupa hasil pre menunjukan hasil berikut :</a:t>
            </a:r>
          </a:p>
          <a:p>
            <a:pPr algn="just">
              <a:lnSpc>
                <a:spcPts val="2353"/>
              </a:lnSpc>
            </a:pP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9244333">
            <a:off x="-2279713" y="3833165"/>
            <a:ext cx="11097858" cy="11053417"/>
          </a:xfrm>
          <a:custGeom>
            <a:avLst/>
            <a:gdLst/>
            <a:ahLst/>
            <a:cxnLst/>
            <a:rect r="r" b="b" t="t" l="l"/>
            <a:pathLst>
              <a:path h="11053417" w="11097858">
                <a:moveTo>
                  <a:pt x="11097858" y="11053417"/>
                </a:moveTo>
                <a:lnTo>
                  <a:pt x="0" y="11053417"/>
                </a:lnTo>
                <a:lnTo>
                  <a:pt x="0" y="0"/>
                </a:lnTo>
                <a:lnTo>
                  <a:pt x="11097858" y="0"/>
                </a:lnTo>
                <a:lnTo>
                  <a:pt x="11097858" y="11053417"/>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0">
            <a:off x="3269216" y="4448368"/>
            <a:ext cx="5305611" cy="7394579"/>
          </a:xfrm>
          <a:custGeom>
            <a:avLst/>
            <a:gdLst/>
            <a:ahLst/>
            <a:cxnLst/>
            <a:rect r="r" b="b" t="t" l="l"/>
            <a:pathLst>
              <a:path h="7394579" w="5305611">
                <a:moveTo>
                  <a:pt x="5305611" y="0"/>
                </a:moveTo>
                <a:lnTo>
                  <a:pt x="0" y="0"/>
                </a:lnTo>
                <a:lnTo>
                  <a:pt x="0" y="7394580"/>
                </a:lnTo>
                <a:lnTo>
                  <a:pt x="5305611" y="7394580"/>
                </a:lnTo>
                <a:lnTo>
                  <a:pt x="5305611"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4" id="4"/>
          <p:cNvSpPr/>
          <p:nvPr/>
        </p:nvSpPr>
        <p:spPr>
          <a:xfrm flipH="false" flipV="false" rot="0">
            <a:off x="14575295" y="-2054977"/>
            <a:ext cx="3712705" cy="3597948"/>
          </a:xfrm>
          <a:custGeom>
            <a:avLst/>
            <a:gdLst/>
            <a:ahLst/>
            <a:cxnLst/>
            <a:rect r="r" b="b" t="t" l="l"/>
            <a:pathLst>
              <a:path h="3597948" w="3712705">
                <a:moveTo>
                  <a:pt x="0" y="0"/>
                </a:moveTo>
                <a:lnTo>
                  <a:pt x="3712705" y="0"/>
                </a:lnTo>
                <a:lnTo>
                  <a:pt x="3712705" y="3597948"/>
                </a:lnTo>
                <a:lnTo>
                  <a:pt x="0" y="359794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true" rot="935885">
            <a:off x="11019113" y="7614266"/>
            <a:ext cx="7915379" cy="8229600"/>
          </a:xfrm>
          <a:custGeom>
            <a:avLst/>
            <a:gdLst/>
            <a:ahLst/>
            <a:cxnLst/>
            <a:rect r="r" b="b" t="t" l="l"/>
            <a:pathLst>
              <a:path h="8229600" w="7915379">
                <a:moveTo>
                  <a:pt x="0" y="8229600"/>
                </a:moveTo>
                <a:lnTo>
                  <a:pt x="7915379" y="8229600"/>
                </a:lnTo>
                <a:lnTo>
                  <a:pt x="7915379" y="0"/>
                </a:lnTo>
                <a:lnTo>
                  <a:pt x="0" y="0"/>
                </a:lnTo>
                <a:lnTo>
                  <a:pt x="0" y="8229600"/>
                </a:lnTo>
                <a:close/>
              </a:path>
            </a:pathLst>
          </a:custGeom>
          <a:blipFill>
            <a:blip r:embed="rId8">
              <a:extLst>
                <a:ext uri="{96DAC541-7B7A-43D3-8B79-37D633B846F1}">
                  <asvg:svgBlip xmlns:asvg="http://schemas.microsoft.com/office/drawing/2016/SVG/main" r:embed="rId9"/>
                </a:ext>
              </a:extLst>
            </a:blip>
            <a:stretch>
              <a:fillRect l="0" t="0" r="0" b="0"/>
            </a:stretch>
          </a:blipFill>
          <a:ln cap="sq">
            <a:noFill/>
            <a:prstDash val="solid"/>
            <a:miter/>
          </a:ln>
        </p:spPr>
      </p:sp>
      <p:sp>
        <p:nvSpPr>
          <p:cNvPr name="Freeform 6" id="6"/>
          <p:cNvSpPr/>
          <p:nvPr/>
        </p:nvSpPr>
        <p:spPr>
          <a:xfrm flipH="false" flipV="false" rot="0">
            <a:off x="0" y="4707332"/>
            <a:ext cx="5719459" cy="12961946"/>
          </a:xfrm>
          <a:custGeom>
            <a:avLst/>
            <a:gdLst/>
            <a:ahLst/>
            <a:cxnLst/>
            <a:rect r="r" b="b" t="t" l="l"/>
            <a:pathLst>
              <a:path h="12961946" w="5719459">
                <a:moveTo>
                  <a:pt x="0" y="0"/>
                </a:moveTo>
                <a:lnTo>
                  <a:pt x="5719459" y="0"/>
                </a:lnTo>
                <a:lnTo>
                  <a:pt x="5719459" y="12961946"/>
                </a:lnTo>
                <a:lnTo>
                  <a:pt x="0" y="12961946"/>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a:ln cap="sq">
            <a:noFill/>
            <a:prstDash val="solid"/>
            <a:miter/>
          </a:ln>
        </p:spPr>
      </p:sp>
      <p:sp>
        <p:nvSpPr>
          <p:cNvPr name="Freeform 7" id="7"/>
          <p:cNvSpPr/>
          <p:nvPr/>
        </p:nvSpPr>
        <p:spPr>
          <a:xfrm flipH="false" flipV="false" rot="0">
            <a:off x="8385782" y="461958"/>
            <a:ext cx="5069242" cy="6678621"/>
          </a:xfrm>
          <a:custGeom>
            <a:avLst/>
            <a:gdLst/>
            <a:ahLst/>
            <a:cxnLst/>
            <a:rect r="r" b="b" t="t" l="l"/>
            <a:pathLst>
              <a:path h="6678621" w="5069242">
                <a:moveTo>
                  <a:pt x="0" y="0"/>
                </a:moveTo>
                <a:lnTo>
                  <a:pt x="5069243" y="0"/>
                </a:lnTo>
                <a:lnTo>
                  <a:pt x="5069243" y="6678621"/>
                </a:lnTo>
                <a:lnTo>
                  <a:pt x="0" y="6678621"/>
                </a:lnTo>
                <a:lnTo>
                  <a:pt x="0" y="0"/>
                </a:lnTo>
                <a:close/>
              </a:path>
            </a:pathLst>
          </a:custGeom>
          <a:blipFill>
            <a:blip r:embed="rId12"/>
            <a:stretch>
              <a:fillRect l="-1328" t="0" r="0" b="-111439"/>
            </a:stretch>
          </a:blipFill>
        </p:spPr>
      </p:sp>
      <p:sp>
        <p:nvSpPr>
          <p:cNvPr name="TextBox 8" id="8"/>
          <p:cNvSpPr txBox="true"/>
          <p:nvPr/>
        </p:nvSpPr>
        <p:spPr>
          <a:xfrm rot="0">
            <a:off x="361950" y="2087074"/>
            <a:ext cx="7884763" cy="1668014"/>
          </a:xfrm>
          <a:prstGeom prst="rect">
            <a:avLst/>
          </a:prstGeom>
        </p:spPr>
        <p:txBody>
          <a:bodyPr anchor="t" rtlCol="false" tIns="0" lIns="0" bIns="0" rIns="0">
            <a:spAutoFit/>
          </a:bodyPr>
          <a:lstStyle/>
          <a:p>
            <a:pPr algn="l">
              <a:lnSpc>
                <a:spcPts val="6406"/>
              </a:lnSpc>
            </a:pPr>
            <a:r>
              <a:rPr lang="en-US" sz="6471">
                <a:solidFill>
                  <a:srgbClr val="18253B"/>
                </a:solidFill>
                <a:latin typeface="Genty Sans"/>
                <a:ea typeface="Genty Sans"/>
                <a:cs typeface="Genty Sans"/>
                <a:sym typeface="Genty Sans"/>
              </a:rPr>
              <a:t>FINGERPRINT AKTIF PADA SEMUA BITS</a:t>
            </a:r>
          </a:p>
        </p:txBody>
      </p:sp>
      <p:sp>
        <p:nvSpPr>
          <p:cNvPr name="Freeform 9" id="9"/>
          <p:cNvSpPr/>
          <p:nvPr/>
        </p:nvSpPr>
        <p:spPr>
          <a:xfrm flipH="false" flipV="false" rot="0">
            <a:off x="13597900" y="461958"/>
            <a:ext cx="4365220" cy="6678621"/>
          </a:xfrm>
          <a:custGeom>
            <a:avLst/>
            <a:gdLst/>
            <a:ahLst/>
            <a:cxnLst/>
            <a:rect r="r" b="b" t="t" l="l"/>
            <a:pathLst>
              <a:path h="6678621" w="4365220">
                <a:moveTo>
                  <a:pt x="0" y="0"/>
                </a:moveTo>
                <a:lnTo>
                  <a:pt x="4365219" y="0"/>
                </a:lnTo>
                <a:lnTo>
                  <a:pt x="4365219" y="6678621"/>
                </a:lnTo>
                <a:lnTo>
                  <a:pt x="0" y="6678621"/>
                </a:lnTo>
                <a:lnTo>
                  <a:pt x="0" y="0"/>
                </a:lnTo>
                <a:close/>
              </a:path>
            </a:pathLst>
          </a:custGeom>
          <a:blipFill>
            <a:blip r:embed="rId12"/>
            <a:stretch>
              <a:fillRect l="-1328" t="-82074" r="0" b="0"/>
            </a:stretch>
          </a:blipFill>
        </p:spPr>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4575295" y="-2054977"/>
            <a:ext cx="3712705" cy="3597948"/>
          </a:xfrm>
          <a:custGeom>
            <a:avLst/>
            <a:gdLst/>
            <a:ahLst/>
            <a:cxnLst/>
            <a:rect r="r" b="b" t="t" l="l"/>
            <a:pathLst>
              <a:path h="3597948" w="3712705">
                <a:moveTo>
                  <a:pt x="0" y="0"/>
                </a:moveTo>
                <a:lnTo>
                  <a:pt x="3712705" y="0"/>
                </a:lnTo>
                <a:lnTo>
                  <a:pt x="3712705" y="3597948"/>
                </a:lnTo>
                <a:lnTo>
                  <a:pt x="0" y="359794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1213702">
            <a:off x="12682357" y="5330980"/>
            <a:ext cx="9951892" cy="9912040"/>
          </a:xfrm>
          <a:custGeom>
            <a:avLst/>
            <a:gdLst/>
            <a:ahLst/>
            <a:cxnLst/>
            <a:rect r="r" b="b" t="t" l="l"/>
            <a:pathLst>
              <a:path h="9912040" w="9951892">
                <a:moveTo>
                  <a:pt x="9951892" y="0"/>
                </a:moveTo>
                <a:lnTo>
                  <a:pt x="0" y="0"/>
                </a:lnTo>
                <a:lnTo>
                  <a:pt x="0" y="9912040"/>
                </a:lnTo>
                <a:lnTo>
                  <a:pt x="9951892" y="9912040"/>
                </a:lnTo>
                <a:lnTo>
                  <a:pt x="9951892"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true" flipV="true" rot="935885">
            <a:off x="-2928989" y="8473337"/>
            <a:ext cx="7915379" cy="8229600"/>
          </a:xfrm>
          <a:custGeom>
            <a:avLst/>
            <a:gdLst/>
            <a:ahLst/>
            <a:cxnLst/>
            <a:rect r="r" b="b" t="t" l="l"/>
            <a:pathLst>
              <a:path h="8229600" w="7915379">
                <a:moveTo>
                  <a:pt x="7915378" y="8229600"/>
                </a:moveTo>
                <a:lnTo>
                  <a:pt x="0" y="8229600"/>
                </a:lnTo>
                <a:lnTo>
                  <a:pt x="0" y="0"/>
                </a:lnTo>
                <a:lnTo>
                  <a:pt x="7915378" y="0"/>
                </a:lnTo>
                <a:lnTo>
                  <a:pt x="7915378" y="8229600"/>
                </a:lnTo>
                <a:close/>
              </a:path>
            </a:pathLst>
          </a:custGeom>
          <a:blipFill>
            <a:blip r:embed="rId6">
              <a:extLst>
                <a:ext uri="{96DAC541-7B7A-43D3-8B79-37D633B846F1}">
                  <asvg:svgBlip xmlns:asvg="http://schemas.microsoft.com/office/drawing/2016/SVG/main" r:embed="rId7"/>
                </a:ext>
              </a:extLst>
            </a:blip>
            <a:stretch>
              <a:fillRect l="0" t="0" r="0" b="0"/>
            </a:stretch>
          </a:blipFill>
          <a:ln cap="sq">
            <a:noFill/>
            <a:prstDash val="solid"/>
            <a:miter/>
          </a:ln>
        </p:spPr>
      </p:sp>
      <p:sp>
        <p:nvSpPr>
          <p:cNvPr name="Freeform 5" id="5"/>
          <p:cNvSpPr/>
          <p:nvPr/>
        </p:nvSpPr>
        <p:spPr>
          <a:xfrm flipH="false" flipV="false" rot="0">
            <a:off x="12191087" y="3439468"/>
            <a:ext cx="6428121" cy="6847532"/>
          </a:xfrm>
          <a:custGeom>
            <a:avLst/>
            <a:gdLst/>
            <a:ahLst/>
            <a:cxnLst/>
            <a:rect r="r" b="b" t="t" l="l"/>
            <a:pathLst>
              <a:path h="6847532" w="6428121">
                <a:moveTo>
                  <a:pt x="0" y="0"/>
                </a:moveTo>
                <a:lnTo>
                  <a:pt x="6428120" y="0"/>
                </a:lnTo>
                <a:lnTo>
                  <a:pt x="6428120" y="6847532"/>
                </a:lnTo>
                <a:lnTo>
                  <a:pt x="0" y="684753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a:ln cap="sq">
            <a:noFill/>
            <a:prstDash val="solid"/>
            <a:miter/>
          </a:ln>
        </p:spPr>
      </p:sp>
      <p:sp>
        <p:nvSpPr>
          <p:cNvPr name="Freeform 6" id="6"/>
          <p:cNvSpPr/>
          <p:nvPr/>
        </p:nvSpPr>
        <p:spPr>
          <a:xfrm flipH="false" flipV="false" rot="0">
            <a:off x="2191250" y="3049528"/>
            <a:ext cx="9506976" cy="5704186"/>
          </a:xfrm>
          <a:custGeom>
            <a:avLst/>
            <a:gdLst/>
            <a:ahLst/>
            <a:cxnLst/>
            <a:rect r="r" b="b" t="t" l="l"/>
            <a:pathLst>
              <a:path h="5704186" w="9506976">
                <a:moveTo>
                  <a:pt x="0" y="0"/>
                </a:moveTo>
                <a:lnTo>
                  <a:pt x="9506976" y="0"/>
                </a:lnTo>
                <a:lnTo>
                  <a:pt x="9506976" y="5704185"/>
                </a:lnTo>
                <a:lnTo>
                  <a:pt x="0" y="5704185"/>
                </a:lnTo>
                <a:lnTo>
                  <a:pt x="0" y="0"/>
                </a:lnTo>
                <a:close/>
              </a:path>
            </a:pathLst>
          </a:custGeom>
          <a:blipFill>
            <a:blip r:embed="rId10"/>
            <a:stretch>
              <a:fillRect l="0" t="0" r="0" b="0"/>
            </a:stretch>
          </a:blipFill>
        </p:spPr>
      </p:sp>
      <p:sp>
        <p:nvSpPr>
          <p:cNvPr name="TextBox 7" id="7"/>
          <p:cNvSpPr txBox="true"/>
          <p:nvPr/>
        </p:nvSpPr>
        <p:spPr>
          <a:xfrm rot="0">
            <a:off x="1698389" y="1143000"/>
            <a:ext cx="10492698" cy="1593338"/>
          </a:xfrm>
          <a:prstGeom prst="rect">
            <a:avLst/>
          </a:prstGeom>
        </p:spPr>
        <p:txBody>
          <a:bodyPr anchor="t" rtlCol="false" tIns="0" lIns="0" bIns="0" rIns="0">
            <a:spAutoFit/>
          </a:bodyPr>
          <a:lstStyle/>
          <a:p>
            <a:pPr algn="l">
              <a:lnSpc>
                <a:spcPts val="6109"/>
              </a:lnSpc>
            </a:pPr>
            <a:r>
              <a:rPr lang="en-US" sz="6171">
                <a:solidFill>
                  <a:srgbClr val="18253B"/>
                </a:solidFill>
                <a:latin typeface="Genty Sans"/>
                <a:ea typeface="Genty Sans"/>
                <a:cs typeface="Genty Sans"/>
                <a:sym typeface="Genty Sans"/>
              </a:rPr>
              <a:t>STRUKTUR DAN KOEFESIEN NILAI TANIMOTO</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1213702">
            <a:off x="11060515" y="6672620"/>
            <a:ext cx="9951892" cy="9912040"/>
          </a:xfrm>
          <a:custGeom>
            <a:avLst/>
            <a:gdLst/>
            <a:ahLst/>
            <a:cxnLst/>
            <a:rect r="r" b="b" t="t" l="l"/>
            <a:pathLst>
              <a:path h="9912040" w="9951892">
                <a:moveTo>
                  <a:pt x="9951893" y="0"/>
                </a:moveTo>
                <a:lnTo>
                  <a:pt x="0" y="0"/>
                </a:lnTo>
                <a:lnTo>
                  <a:pt x="0" y="9912040"/>
                </a:lnTo>
                <a:lnTo>
                  <a:pt x="9951893" y="9912040"/>
                </a:lnTo>
                <a:lnTo>
                  <a:pt x="9951893"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4575295" y="-2054977"/>
            <a:ext cx="3712705" cy="3597948"/>
          </a:xfrm>
          <a:custGeom>
            <a:avLst/>
            <a:gdLst/>
            <a:ahLst/>
            <a:cxnLst/>
            <a:rect r="r" b="b" t="t" l="l"/>
            <a:pathLst>
              <a:path h="3597948" w="3712705">
                <a:moveTo>
                  <a:pt x="0" y="0"/>
                </a:moveTo>
                <a:lnTo>
                  <a:pt x="3712705" y="0"/>
                </a:lnTo>
                <a:lnTo>
                  <a:pt x="3712705" y="3597948"/>
                </a:lnTo>
                <a:lnTo>
                  <a:pt x="0" y="359794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true" flipV="false" rot="0">
            <a:off x="12639713" y="2207831"/>
            <a:ext cx="4619587" cy="12237316"/>
          </a:xfrm>
          <a:custGeom>
            <a:avLst/>
            <a:gdLst/>
            <a:ahLst/>
            <a:cxnLst/>
            <a:rect r="r" b="b" t="t" l="l"/>
            <a:pathLst>
              <a:path h="12237316" w="4619587">
                <a:moveTo>
                  <a:pt x="4619587" y="0"/>
                </a:moveTo>
                <a:lnTo>
                  <a:pt x="0" y="0"/>
                </a:lnTo>
                <a:lnTo>
                  <a:pt x="0" y="12237317"/>
                </a:lnTo>
                <a:lnTo>
                  <a:pt x="4619587" y="12237317"/>
                </a:lnTo>
                <a:lnTo>
                  <a:pt x="4619587" y="0"/>
                </a:lnTo>
                <a:close/>
              </a:path>
            </a:pathLst>
          </a:custGeom>
          <a:blipFill>
            <a:blip r:embed="rId6">
              <a:extLst>
                <a:ext uri="{96DAC541-7B7A-43D3-8B79-37D633B846F1}">
                  <asvg:svgBlip xmlns:asvg="http://schemas.microsoft.com/office/drawing/2016/SVG/main" r:embed="rId7"/>
                </a:ext>
              </a:extLst>
            </a:blip>
            <a:stretch>
              <a:fillRect l="0" t="0" r="0" b="0"/>
            </a:stretch>
          </a:blipFill>
          <a:ln cap="sq">
            <a:noFill/>
            <a:prstDash val="solid"/>
            <a:miter/>
          </a:ln>
        </p:spPr>
      </p:sp>
      <p:sp>
        <p:nvSpPr>
          <p:cNvPr name="Freeform 5" id="5"/>
          <p:cNvSpPr/>
          <p:nvPr/>
        </p:nvSpPr>
        <p:spPr>
          <a:xfrm flipH="true" flipV="true" rot="935885">
            <a:off x="-4344952" y="7513840"/>
            <a:ext cx="7915379" cy="8229600"/>
          </a:xfrm>
          <a:custGeom>
            <a:avLst/>
            <a:gdLst/>
            <a:ahLst/>
            <a:cxnLst/>
            <a:rect r="r" b="b" t="t" l="l"/>
            <a:pathLst>
              <a:path h="8229600" w="7915379">
                <a:moveTo>
                  <a:pt x="7915379" y="8229600"/>
                </a:moveTo>
                <a:lnTo>
                  <a:pt x="0" y="8229600"/>
                </a:lnTo>
                <a:lnTo>
                  <a:pt x="0" y="0"/>
                </a:lnTo>
                <a:lnTo>
                  <a:pt x="7915379" y="0"/>
                </a:lnTo>
                <a:lnTo>
                  <a:pt x="7915379" y="8229600"/>
                </a:lnTo>
                <a:close/>
              </a:path>
            </a:pathLst>
          </a:custGeom>
          <a:blipFill>
            <a:blip r:embed="rId8">
              <a:extLst>
                <a:ext uri="{96DAC541-7B7A-43D3-8B79-37D633B846F1}">
                  <asvg:svgBlip xmlns:asvg="http://schemas.microsoft.com/office/drawing/2016/SVG/main" r:embed="rId9"/>
                </a:ext>
              </a:extLst>
            </a:blip>
            <a:stretch>
              <a:fillRect l="0" t="0" r="0" b="0"/>
            </a:stretch>
          </a:blipFill>
          <a:ln cap="sq">
            <a:noFill/>
            <a:prstDash val="solid"/>
            <a:miter/>
          </a:ln>
        </p:spPr>
      </p:sp>
      <p:sp>
        <p:nvSpPr>
          <p:cNvPr name="Freeform 6" id="6"/>
          <p:cNvSpPr/>
          <p:nvPr/>
        </p:nvSpPr>
        <p:spPr>
          <a:xfrm flipH="false" flipV="false" rot="0">
            <a:off x="3484528" y="3594240"/>
            <a:ext cx="6997500" cy="5664060"/>
          </a:xfrm>
          <a:custGeom>
            <a:avLst/>
            <a:gdLst/>
            <a:ahLst/>
            <a:cxnLst/>
            <a:rect r="r" b="b" t="t" l="l"/>
            <a:pathLst>
              <a:path h="5664060" w="6997500">
                <a:moveTo>
                  <a:pt x="0" y="0"/>
                </a:moveTo>
                <a:lnTo>
                  <a:pt x="6997500" y="0"/>
                </a:lnTo>
                <a:lnTo>
                  <a:pt x="6997500" y="5664060"/>
                </a:lnTo>
                <a:lnTo>
                  <a:pt x="0" y="5664060"/>
                </a:lnTo>
                <a:lnTo>
                  <a:pt x="0" y="0"/>
                </a:lnTo>
                <a:close/>
              </a:path>
            </a:pathLst>
          </a:custGeom>
          <a:blipFill>
            <a:blip r:embed="rId10"/>
            <a:stretch>
              <a:fillRect l="0" t="0" r="0" b="0"/>
            </a:stretch>
          </a:blipFill>
        </p:spPr>
      </p:sp>
      <p:sp>
        <p:nvSpPr>
          <p:cNvPr name="TextBox 7" id="7"/>
          <p:cNvSpPr txBox="true"/>
          <p:nvPr/>
        </p:nvSpPr>
        <p:spPr>
          <a:xfrm rot="0">
            <a:off x="2150718" y="1647746"/>
            <a:ext cx="9665119" cy="1540380"/>
          </a:xfrm>
          <a:prstGeom prst="rect">
            <a:avLst/>
          </a:prstGeom>
        </p:spPr>
        <p:txBody>
          <a:bodyPr anchor="t" rtlCol="false" tIns="0" lIns="0" bIns="0" rIns="0">
            <a:spAutoFit/>
          </a:bodyPr>
          <a:lstStyle/>
          <a:p>
            <a:pPr algn="l">
              <a:lnSpc>
                <a:spcPts val="5911"/>
              </a:lnSpc>
            </a:pPr>
            <a:r>
              <a:rPr lang="en-US" sz="5971">
                <a:solidFill>
                  <a:srgbClr val="18253B"/>
                </a:solidFill>
                <a:latin typeface="Genty Sans"/>
                <a:ea typeface="Genty Sans"/>
                <a:cs typeface="Genty Sans"/>
                <a:sym typeface="Genty Sans"/>
              </a:rPr>
              <a:t>VISUALISASI PREDIKSI CELAH ENERGI HOMOLUMO</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10632596" y="3961271"/>
            <a:ext cx="9951892" cy="9912040"/>
          </a:xfrm>
          <a:custGeom>
            <a:avLst/>
            <a:gdLst/>
            <a:ahLst/>
            <a:cxnLst/>
            <a:rect r="r" b="b" t="t" l="l"/>
            <a:pathLst>
              <a:path h="9912040" w="9951892">
                <a:moveTo>
                  <a:pt x="9951892" y="0"/>
                </a:moveTo>
                <a:lnTo>
                  <a:pt x="0" y="0"/>
                </a:lnTo>
                <a:lnTo>
                  <a:pt x="0" y="9912040"/>
                </a:lnTo>
                <a:lnTo>
                  <a:pt x="9951892" y="9912040"/>
                </a:lnTo>
                <a:lnTo>
                  <a:pt x="9951892"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4575295" y="-2054977"/>
            <a:ext cx="3712705" cy="3597948"/>
          </a:xfrm>
          <a:custGeom>
            <a:avLst/>
            <a:gdLst/>
            <a:ahLst/>
            <a:cxnLst/>
            <a:rect r="r" b="b" t="t" l="l"/>
            <a:pathLst>
              <a:path h="3597948" w="3712705">
                <a:moveTo>
                  <a:pt x="0" y="0"/>
                </a:moveTo>
                <a:lnTo>
                  <a:pt x="3712705" y="0"/>
                </a:lnTo>
                <a:lnTo>
                  <a:pt x="3712705" y="3597948"/>
                </a:lnTo>
                <a:lnTo>
                  <a:pt x="0" y="359794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true" rot="2499841">
            <a:off x="-3957689" y="-6169777"/>
            <a:ext cx="7915379" cy="8229600"/>
          </a:xfrm>
          <a:custGeom>
            <a:avLst/>
            <a:gdLst/>
            <a:ahLst/>
            <a:cxnLst/>
            <a:rect r="r" b="b" t="t" l="l"/>
            <a:pathLst>
              <a:path h="8229600" w="7915379">
                <a:moveTo>
                  <a:pt x="0" y="8229600"/>
                </a:moveTo>
                <a:lnTo>
                  <a:pt x="7915378" y="8229600"/>
                </a:lnTo>
                <a:lnTo>
                  <a:pt x="7915378" y="0"/>
                </a:lnTo>
                <a:lnTo>
                  <a:pt x="0" y="0"/>
                </a:lnTo>
                <a:lnTo>
                  <a:pt x="0" y="8229600"/>
                </a:lnTo>
                <a:close/>
              </a:path>
            </a:pathLst>
          </a:custGeom>
          <a:blipFill>
            <a:blip r:embed="rId6">
              <a:extLst>
                <a:ext uri="{96DAC541-7B7A-43D3-8B79-37D633B846F1}">
                  <asvg:svgBlip xmlns:asvg="http://schemas.microsoft.com/office/drawing/2016/SVG/main" r:embed="rId7"/>
                </a:ext>
              </a:extLst>
            </a:blip>
            <a:stretch>
              <a:fillRect l="0" t="0" r="0" b="0"/>
            </a:stretch>
          </a:blipFill>
          <a:ln cap="sq">
            <a:noFill/>
            <a:prstDash val="solid"/>
            <a:miter/>
          </a:ln>
        </p:spPr>
      </p:sp>
      <p:sp>
        <p:nvSpPr>
          <p:cNvPr name="Freeform 5" id="5"/>
          <p:cNvSpPr/>
          <p:nvPr/>
        </p:nvSpPr>
        <p:spPr>
          <a:xfrm flipH="false" flipV="false" rot="0">
            <a:off x="10343490" y="1684323"/>
            <a:ext cx="7944510" cy="18803574"/>
          </a:xfrm>
          <a:custGeom>
            <a:avLst/>
            <a:gdLst/>
            <a:ahLst/>
            <a:cxnLst/>
            <a:rect r="r" b="b" t="t" l="l"/>
            <a:pathLst>
              <a:path h="18803574" w="7944510">
                <a:moveTo>
                  <a:pt x="0" y="0"/>
                </a:moveTo>
                <a:lnTo>
                  <a:pt x="7944510" y="0"/>
                </a:lnTo>
                <a:lnTo>
                  <a:pt x="7944510" y="18803574"/>
                </a:lnTo>
                <a:lnTo>
                  <a:pt x="0" y="1880357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a:ln cap="sq">
            <a:noFill/>
            <a:prstDash val="solid"/>
            <a:miter/>
          </a:ln>
        </p:spPr>
      </p:sp>
      <p:sp>
        <p:nvSpPr>
          <p:cNvPr name="Freeform 6" id="6"/>
          <p:cNvSpPr/>
          <p:nvPr/>
        </p:nvSpPr>
        <p:spPr>
          <a:xfrm flipH="false" flipV="false" rot="0">
            <a:off x="697053" y="2121222"/>
            <a:ext cx="9566721" cy="7137078"/>
          </a:xfrm>
          <a:custGeom>
            <a:avLst/>
            <a:gdLst/>
            <a:ahLst/>
            <a:cxnLst/>
            <a:rect r="r" b="b" t="t" l="l"/>
            <a:pathLst>
              <a:path h="7137078" w="9566721">
                <a:moveTo>
                  <a:pt x="0" y="0"/>
                </a:moveTo>
                <a:lnTo>
                  <a:pt x="9566721" y="0"/>
                </a:lnTo>
                <a:lnTo>
                  <a:pt x="9566721" y="7137078"/>
                </a:lnTo>
                <a:lnTo>
                  <a:pt x="0" y="7137078"/>
                </a:lnTo>
                <a:lnTo>
                  <a:pt x="0" y="0"/>
                </a:lnTo>
                <a:close/>
              </a:path>
            </a:pathLst>
          </a:custGeom>
          <a:blipFill>
            <a:blip r:embed="rId10"/>
            <a:stretch>
              <a:fillRect l="0" t="0" r="0" b="0"/>
            </a:stretch>
          </a:blipFill>
        </p:spPr>
      </p:sp>
      <p:sp>
        <p:nvSpPr>
          <p:cNvPr name="TextBox 7" id="7"/>
          <p:cNvSpPr txBox="true"/>
          <p:nvPr/>
        </p:nvSpPr>
        <p:spPr>
          <a:xfrm rot="0">
            <a:off x="3581099" y="605221"/>
            <a:ext cx="10994196" cy="989834"/>
          </a:xfrm>
          <a:prstGeom prst="rect">
            <a:avLst/>
          </a:prstGeom>
        </p:spPr>
        <p:txBody>
          <a:bodyPr anchor="t" rtlCol="false" tIns="0" lIns="0" bIns="0" rIns="0">
            <a:spAutoFit/>
          </a:bodyPr>
          <a:lstStyle/>
          <a:p>
            <a:pPr algn="l">
              <a:lnSpc>
                <a:spcPts val="7396"/>
              </a:lnSpc>
            </a:pPr>
            <a:r>
              <a:rPr lang="en-US" sz="7471">
                <a:solidFill>
                  <a:srgbClr val="18253B"/>
                </a:solidFill>
                <a:latin typeface="Genty Sans"/>
                <a:ea typeface="Genty Sans"/>
                <a:cs typeface="Genty Sans"/>
                <a:sym typeface="Genty Sans"/>
              </a:rPr>
              <a:t>Visualisasi Fingerprint</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1213702">
            <a:off x="11840352" y="8523338"/>
            <a:ext cx="8325833" cy="8292493"/>
          </a:xfrm>
          <a:custGeom>
            <a:avLst/>
            <a:gdLst/>
            <a:ahLst/>
            <a:cxnLst/>
            <a:rect r="r" b="b" t="t" l="l"/>
            <a:pathLst>
              <a:path h="8292493" w="8325833">
                <a:moveTo>
                  <a:pt x="8325832" y="0"/>
                </a:moveTo>
                <a:lnTo>
                  <a:pt x="0" y="0"/>
                </a:lnTo>
                <a:lnTo>
                  <a:pt x="0" y="8292493"/>
                </a:lnTo>
                <a:lnTo>
                  <a:pt x="8325832" y="8292493"/>
                </a:lnTo>
                <a:lnTo>
                  <a:pt x="8325832"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4575295" y="-2054977"/>
            <a:ext cx="3712705" cy="3597948"/>
          </a:xfrm>
          <a:custGeom>
            <a:avLst/>
            <a:gdLst/>
            <a:ahLst/>
            <a:cxnLst/>
            <a:rect r="r" b="b" t="t" l="l"/>
            <a:pathLst>
              <a:path h="3597948" w="3712705">
                <a:moveTo>
                  <a:pt x="0" y="0"/>
                </a:moveTo>
                <a:lnTo>
                  <a:pt x="3712705" y="0"/>
                </a:lnTo>
                <a:lnTo>
                  <a:pt x="3712705" y="3597948"/>
                </a:lnTo>
                <a:lnTo>
                  <a:pt x="0" y="359794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true" flipV="true" rot="935885">
            <a:off x="-4344952" y="7513840"/>
            <a:ext cx="7915379" cy="8229600"/>
          </a:xfrm>
          <a:custGeom>
            <a:avLst/>
            <a:gdLst/>
            <a:ahLst/>
            <a:cxnLst/>
            <a:rect r="r" b="b" t="t" l="l"/>
            <a:pathLst>
              <a:path h="8229600" w="7915379">
                <a:moveTo>
                  <a:pt x="7915379" y="8229600"/>
                </a:moveTo>
                <a:lnTo>
                  <a:pt x="0" y="8229600"/>
                </a:lnTo>
                <a:lnTo>
                  <a:pt x="0" y="0"/>
                </a:lnTo>
                <a:lnTo>
                  <a:pt x="7915379" y="0"/>
                </a:lnTo>
                <a:lnTo>
                  <a:pt x="7915379" y="8229600"/>
                </a:lnTo>
                <a:close/>
              </a:path>
            </a:pathLst>
          </a:custGeom>
          <a:blipFill>
            <a:blip r:embed="rId6">
              <a:extLst>
                <a:ext uri="{96DAC541-7B7A-43D3-8B79-37D633B846F1}">
                  <asvg:svgBlip xmlns:asvg="http://schemas.microsoft.com/office/drawing/2016/SVG/main" r:embed="rId7"/>
                </a:ext>
              </a:extLst>
            </a:blip>
            <a:stretch>
              <a:fillRect l="0" t="0" r="0" b="0"/>
            </a:stretch>
          </a:blipFill>
          <a:ln cap="sq">
            <a:noFill/>
            <a:prstDash val="solid"/>
            <a:miter/>
          </a:ln>
        </p:spPr>
      </p:sp>
      <p:sp>
        <p:nvSpPr>
          <p:cNvPr name="Freeform 5" id="5"/>
          <p:cNvSpPr/>
          <p:nvPr/>
        </p:nvSpPr>
        <p:spPr>
          <a:xfrm flipH="false" flipV="false" rot="0">
            <a:off x="10784879" y="6586242"/>
            <a:ext cx="2699310" cy="7767798"/>
          </a:xfrm>
          <a:custGeom>
            <a:avLst/>
            <a:gdLst/>
            <a:ahLst/>
            <a:cxnLst/>
            <a:rect r="r" b="b" t="t" l="l"/>
            <a:pathLst>
              <a:path h="7767798" w="2699310">
                <a:moveTo>
                  <a:pt x="0" y="0"/>
                </a:moveTo>
                <a:lnTo>
                  <a:pt x="2699310" y="0"/>
                </a:lnTo>
                <a:lnTo>
                  <a:pt x="2699310" y="7767797"/>
                </a:lnTo>
                <a:lnTo>
                  <a:pt x="0" y="776779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a:ln cap="sq">
            <a:noFill/>
            <a:prstDash val="solid"/>
            <a:miter/>
          </a:ln>
        </p:spPr>
      </p:sp>
      <p:sp>
        <p:nvSpPr>
          <p:cNvPr name="Freeform 6" id="6"/>
          <p:cNvSpPr/>
          <p:nvPr/>
        </p:nvSpPr>
        <p:spPr>
          <a:xfrm flipH="false" flipV="false" rot="0">
            <a:off x="13296299" y="5567043"/>
            <a:ext cx="4590624" cy="6214043"/>
          </a:xfrm>
          <a:custGeom>
            <a:avLst/>
            <a:gdLst/>
            <a:ahLst/>
            <a:cxnLst/>
            <a:rect r="r" b="b" t="t" l="l"/>
            <a:pathLst>
              <a:path h="6214043" w="4590624">
                <a:moveTo>
                  <a:pt x="0" y="0"/>
                </a:moveTo>
                <a:lnTo>
                  <a:pt x="4590624" y="0"/>
                </a:lnTo>
                <a:lnTo>
                  <a:pt x="4590624" y="6214042"/>
                </a:lnTo>
                <a:lnTo>
                  <a:pt x="0" y="6214042"/>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a:ln cap="sq">
            <a:noFill/>
            <a:prstDash val="solid"/>
            <a:miter/>
          </a:ln>
        </p:spPr>
      </p:sp>
      <p:sp>
        <p:nvSpPr>
          <p:cNvPr name="Freeform 7" id="7"/>
          <p:cNvSpPr/>
          <p:nvPr/>
        </p:nvSpPr>
        <p:spPr>
          <a:xfrm flipH="true" flipV="false" rot="0">
            <a:off x="12179631" y="8138342"/>
            <a:ext cx="2609115" cy="3642744"/>
          </a:xfrm>
          <a:custGeom>
            <a:avLst/>
            <a:gdLst/>
            <a:ahLst/>
            <a:cxnLst/>
            <a:rect r="r" b="b" t="t" l="l"/>
            <a:pathLst>
              <a:path h="3642744" w="2609115">
                <a:moveTo>
                  <a:pt x="2609115" y="0"/>
                </a:moveTo>
                <a:lnTo>
                  <a:pt x="0" y="0"/>
                </a:lnTo>
                <a:lnTo>
                  <a:pt x="0" y="3642743"/>
                </a:lnTo>
                <a:lnTo>
                  <a:pt x="2609115" y="3642743"/>
                </a:lnTo>
                <a:lnTo>
                  <a:pt x="2609115" y="0"/>
                </a:lnTo>
                <a:close/>
              </a:path>
            </a:pathLst>
          </a:custGeom>
          <a:blipFill>
            <a:blip r:embed="rId12">
              <a:extLst>
                <a:ext uri="{96DAC541-7B7A-43D3-8B79-37D633B846F1}">
                  <asvg:svgBlip xmlns:asvg="http://schemas.microsoft.com/office/drawing/2016/SVG/main" r:embed="rId13"/>
                </a:ext>
              </a:extLst>
            </a:blip>
            <a:stretch>
              <a:fillRect l="0" t="0" r="0" b="0"/>
            </a:stretch>
          </a:blipFill>
          <a:ln cap="sq">
            <a:noFill/>
            <a:prstDash val="solid"/>
            <a:miter/>
          </a:ln>
        </p:spPr>
      </p:sp>
      <p:sp>
        <p:nvSpPr>
          <p:cNvPr name="Freeform 8" id="8"/>
          <p:cNvSpPr/>
          <p:nvPr/>
        </p:nvSpPr>
        <p:spPr>
          <a:xfrm flipH="false" flipV="false" rot="0">
            <a:off x="1028700" y="2037450"/>
            <a:ext cx="5947132" cy="5020307"/>
          </a:xfrm>
          <a:custGeom>
            <a:avLst/>
            <a:gdLst/>
            <a:ahLst/>
            <a:cxnLst/>
            <a:rect r="r" b="b" t="t" l="l"/>
            <a:pathLst>
              <a:path h="5020307" w="5947132">
                <a:moveTo>
                  <a:pt x="0" y="0"/>
                </a:moveTo>
                <a:lnTo>
                  <a:pt x="5947132" y="0"/>
                </a:lnTo>
                <a:lnTo>
                  <a:pt x="5947132" y="5020307"/>
                </a:lnTo>
                <a:lnTo>
                  <a:pt x="0" y="5020307"/>
                </a:lnTo>
                <a:lnTo>
                  <a:pt x="0" y="0"/>
                </a:lnTo>
                <a:close/>
              </a:path>
            </a:pathLst>
          </a:custGeom>
          <a:blipFill>
            <a:blip r:embed="rId14"/>
            <a:stretch>
              <a:fillRect l="0" t="0" r="0" b="0"/>
            </a:stretch>
          </a:blipFill>
        </p:spPr>
      </p:sp>
      <p:sp>
        <p:nvSpPr>
          <p:cNvPr name="Freeform 9" id="9"/>
          <p:cNvSpPr/>
          <p:nvPr/>
        </p:nvSpPr>
        <p:spPr>
          <a:xfrm flipH="false" flipV="false" rot="0">
            <a:off x="7362232" y="2037450"/>
            <a:ext cx="9544603" cy="3427620"/>
          </a:xfrm>
          <a:custGeom>
            <a:avLst/>
            <a:gdLst/>
            <a:ahLst/>
            <a:cxnLst/>
            <a:rect r="r" b="b" t="t" l="l"/>
            <a:pathLst>
              <a:path h="3427620" w="9544603">
                <a:moveTo>
                  <a:pt x="0" y="0"/>
                </a:moveTo>
                <a:lnTo>
                  <a:pt x="9544603" y="0"/>
                </a:lnTo>
                <a:lnTo>
                  <a:pt x="9544603" y="3427620"/>
                </a:lnTo>
                <a:lnTo>
                  <a:pt x="0" y="3427620"/>
                </a:lnTo>
                <a:lnTo>
                  <a:pt x="0" y="0"/>
                </a:lnTo>
                <a:close/>
              </a:path>
            </a:pathLst>
          </a:custGeom>
          <a:blipFill>
            <a:blip r:embed="rId15"/>
            <a:stretch>
              <a:fillRect l="0" t="0" r="0" b="0"/>
            </a:stretch>
          </a:blipFill>
        </p:spPr>
      </p:sp>
      <p:sp>
        <p:nvSpPr>
          <p:cNvPr name="TextBox 10" id="10"/>
          <p:cNvSpPr txBox="true"/>
          <p:nvPr/>
        </p:nvSpPr>
        <p:spPr>
          <a:xfrm rot="0">
            <a:off x="846751" y="655322"/>
            <a:ext cx="13728544" cy="870581"/>
          </a:xfrm>
          <a:prstGeom prst="rect">
            <a:avLst/>
          </a:prstGeom>
        </p:spPr>
        <p:txBody>
          <a:bodyPr anchor="t" rtlCol="false" tIns="0" lIns="0" bIns="0" rIns="0">
            <a:spAutoFit/>
          </a:bodyPr>
          <a:lstStyle/>
          <a:p>
            <a:pPr algn="l">
              <a:lnSpc>
                <a:spcPts val="6505"/>
              </a:lnSpc>
            </a:pPr>
            <a:r>
              <a:rPr lang="en-US" sz="6571" u="sng">
                <a:solidFill>
                  <a:srgbClr val="18253B"/>
                </a:solidFill>
                <a:latin typeface="Genty Sans"/>
                <a:ea typeface="Genty Sans"/>
                <a:cs typeface="Genty Sans"/>
                <a:sym typeface="Genty Sans"/>
              </a:rPr>
              <a:t>KLASIFIKASI BIOAKTIVITAS PARP</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9881478">
            <a:off x="10621420" y="5286481"/>
            <a:ext cx="11097858" cy="11053417"/>
          </a:xfrm>
          <a:custGeom>
            <a:avLst/>
            <a:gdLst/>
            <a:ahLst/>
            <a:cxnLst/>
            <a:rect r="r" b="b" t="t" l="l"/>
            <a:pathLst>
              <a:path h="11053417" w="11097858">
                <a:moveTo>
                  <a:pt x="11097858" y="0"/>
                </a:moveTo>
                <a:lnTo>
                  <a:pt x="0" y="0"/>
                </a:lnTo>
                <a:lnTo>
                  <a:pt x="0" y="11053417"/>
                </a:lnTo>
                <a:lnTo>
                  <a:pt x="11097858" y="11053417"/>
                </a:lnTo>
                <a:lnTo>
                  <a:pt x="11097858"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4575295" y="-2054977"/>
            <a:ext cx="3712705" cy="3597948"/>
          </a:xfrm>
          <a:custGeom>
            <a:avLst/>
            <a:gdLst/>
            <a:ahLst/>
            <a:cxnLst/>
            <a:rect r="r" b="b" t="t" l="l"/>
            <a:pathLst>
              <a:path h="3597948" w="3712705">
                <a:moveTo>
                  <a:pt x="0" y="0"/>
                </a:moveTo>
                <a:lnTo>
                  <a:pt x="3712705" y="0"/>
                </a:lnTo>
                <a:lnTo>
                  <a:pt x="3712705" y="3597948"/>
                </a:lnTo>
                <a:lnTo>
                  <a:pt x="0" y="359794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true" rot="2383913">
            <a:off x="-3214015" y="8116312"/>
            <a:ext cx="7915379" cy="8229600"/>
          </a:xfrm>
          <a:custGeom>
            <a:avLst/>
            <a:gdLst/>
            <a:ahLst/>
            <a:cxnLst/>
            <a:rect r="r" b="b" t="t" l="l"/>
            <a:pathLst>
              <a:path h="8229600" w="7915379">
                <a:moveTo>
                  <a:pt x="0" y="8229600"/>
                </a:moveTo>
                <a:lnTo>
                  <a:pt x="7915379" y="8229600"/>
                </a:lnTo>
                <a:lnTo>
                  <a:pt x="7915379" y="0"/>
                </a:lnTo>
                <a:lnTo>
                  <a:pt x="0" y="0"/>
                </a:lnTo>
                <a:lnTo>
                  <a:pt x="0" y="8229600"/>
                </a:lnTo>
                <a:close/>
              </a:path>
            </a:pathLst>
          </a:custGeom>
          <a:blipFill>
            <a:blip r:embed="rId6">
              <a:extLst>
                <a:ext uri="{96DAC541-7B7A-43D3-8B79-37D633B846F1}">
                  <asvg:svgBlip xmlns:asvg="http://schemas.microsoft.com/office/drawing/2016/SVG/main" r:embed="rId7"/>
                </a:ext>
              </a:extLst>
            </a:blip>
            <a:stretch>
              <a:fillRect l="0" t="0" r="0" b="0"/>
            </a:stretch>
          </a:blipFill>
          <a:ln cap="sq">
            <a:noFill/>
            <a:prstDash val="solid"/>
            <a:miter/>
          </a:ln>
        </p:spPr>
      </p:sp>
      <p:sp>
        <p:nvSpPr>
          <p:cNvPr name="Freeform 5" id="5"/>
          <p:cNvSpPr/>
          <p:nvPr/>
        </p:nvSpPr>
        <p:spPr>
          <a:xfrm flipH="true" flipV="false" rot="0">
            <a:off x="12611866" y="4017558"/>
            <a:ext cx="5194392" cy="12115199"/>
          </a:xfrm>
          <a:custGeom>
            <a:avLst/>
            <a:gdLst/>
            <a:ahLst/>
            <a:cxnLst/>
            <a:rect r="r" b="b" t="t" l="l"/>
            <a:pathLst>
              <a:path h="12115199" w="5194392">
                <a:moveTo>
                  <a:pt x="5194391" y="0"/>
                </a:moveTo>
                <a:lnTo>
                  <a:pt x="0" y="0"/>
                </a:lnTo>
                <a:lnTo>
                  <a:pt x="0" y="12115199"/>
                </a:lnTo>
                <a:lnTo>
                  <a:pt x="5194391" y="12115199"/>
                </a:lnTo>
                <a:lnTo>
                  <a:pt x="5194391" y="0"/>
                </a:lnTo>
                <a:close/>
              </a:path>
            </a:pathLst>
          </a:custGeom>
          <a:blipFill>
            <a:blip r:embed="rId8">
              <a:extLst>
                <a:ext uri="{96DAC541-7B7A-43D3-8B79-37D633B846F1}">
                  <asvg:svgBlip xmlns:asvg="http://schemas.microsoft.com/office/drawing/2016/SVG/main" r:embed="rId9"/>
                </a:ext>
              </a:extLst>
            </a:blip>
            <a:stretch>
              <a:fillRect l="0" t="0" r="0" b="0"/>
            </a:stretch>
          </a:blipFill>
          <a:ln cap="sq">
            <a:noFill/>
            <a:prstDash val="solid"/>
            <a:miter/>
          </a:ln>
        </p:spPr>
      </p:sp>
      <p:sp>
        <p:nvSpPr>
          <p:cNvPr name="Freeform 6" id="6"/>
          <p:cNvSpPr/>
          <p:nvPr/>
        </p:nvSpPr>
        <p:spPr>
          <a:xfrm flipH="false" flipV="false" rot="0">
            <a:off x="267664" y="2576051"/>
            <a:ext cx="8048729" cy="5443444"/>
          </a:xfrm>
          <a:custGeom>
            <a:avLst/>
            <a:gdLst/>
            <a:ahLst/>
            <a:cxnLst/>
            <a:rect r="r" b="b" t="t" l="l"/>
            <a:pathLst>
              <a:path h="5443444" w="8048729">
                <a:moveTo>
                  <a:pt x="0" y="0"/>
                </a:moveTo>
                <a:lnTo>
                  <a:pt x="8048729" y="0"/>
                </a:lnTo>
                <a:lnTo>
                  <a:pt x="8048729" y="5443444"/>
                </a:lnTo>
                <a:lnTo>
                  <a:pt x="0" y="5443444"/>
                </a:lnTo>
                <a:lnTo>
                  <a:pt x="0" y="0"/>
                </a:lnTo>
                <a:close/>
              </a:path>
            </a:pathLst>
          </a:custGeom>
          <a:blipFill>
            <a:blip r:embed="rId10"/>
            <a:stretch>
              <a:fillRect l="0" t="0" r="0" b="0"/>
            </a:stretch>
          </a:blipFill>
        </p:spPr>
      </p:sp>
      <p:sp>
        <p:nvSpPr>
          <p:cNvPr name="TextBox 7" id="7"/>
          <p:cNvSpPr txBox="true"/>
          <p:nvPr/>
        </p:nvSpPr>
        <p:spPr>
          <a:xfrm rot="0">
            <a:off x="3581346" y="652767"/>
            <a:ext cx="11125308" cy="1923284"/>
          </a:xfrm>
          <a:prstGeom prst="rect">
            <a:avLst/>
          </a:prstGeom>
        </p:spPr>
        <p:txBody>
          <a:bodyPr anchor="t" rtlCol="false" tIns="0" lIns="0" bIns="0" rIns="0">
            <a:spAutoFit/>
          </a:bodyPr>
          <a:lstStyle/>
          <a:p>
            <a:pPr algn="l">
              <a:lnSpc>
                <a:spcPts val="7396"/>
              </a:lnSpc>
            </a:pPr>
            <a:r>
              <a:rPr lang="en-US" sz="7471">
                <a:solidFill>
                  <a:srgbClr val="18253B"/>
                </a:solidFill>
                <a:latin typeface="Genty Sans"/>
                <a:ea typeface="Genty Sans"/>
                <a:cs typeface="Genty Sans"/>
                <a:sym typeface="Genty Sans"/>
              </a:rPr>
              <a:t>ESTIMASI NILAI PIC50 BIAKTIVITAS PARP</a:t>
            </a:r>
          </a:p>
        </p:txBody>
      </p:sp>
      <p:sp>
        <p:nvSpPr>
          <p:cNvPr name="TextBox 8" id="8"/>
          <p:cNvSpPr txBox="true"/>
          <p:nvPr/>
        </p:nvSpPr>
        <p:spPr>
          <a:xfrm rot="0">
            <a:off x="8518931" y="4861262"/>
            <a:ext cx="5033449" cy="911121"/>
          </a:xfrm>
          <a:prstGeom prst="rect">
            <a:avLst/>
          </a:prstGeom>
        </p:spPr>
        <p:txBody>
          <a:bodyPr anchor="t" rtlCol="false" tIns="0" lIns="0" bIns="0" rIns="0">
            <a:spAutoFit/>
          </a:bodyPr>
          <a:lstStyle/>
          <a:p>
            <a:pPr algn="just">
              <a:lnSpc>
                <a:spcPts val="2353"/>
              </a:lnSpc>
            </a:pPr>
            <a:r>
              <a:rPr lang="en-US" sz="2377">
                <a:solidFill>
                  <a:srgbClr val="18253B"/>
                </a:solidFill>
                <a:latin typeface="Roboto"/>
                <a:ea typeface="Roboto"/>
                <a:cs typeface="Roboto"/>
                <a:sym typeface="Roboto"/>
              </a:rPr>
              <a:t>MSE: 0.4784760635558444</a:t>
            </a:r>
          </a:p>
          <a:p>
            <a:pPr algn="just">
              <a:lnSpc>
                <a:spcPts val="2353"/>
              </a:lnSpc>
            </a:pPr>
            <a:r>
              <a:rPr lang="en-US" sz="2377">
                <a:solidFill>
                  <a:srgbClr val="18253B"/>
                </a:solidFill>
                <a:latin typeface="Roboto"/>
                <a:ea typeface="Roboto"/>
                <a:cs typeface="Roboto"/>
                <a:sym typeface="Roboto"/>
              </a:rPr>
              <a:t>MAE: 0.5337557387841745 </a:t>
            </a:r>
          </a:p>
          <a:p>
            <a:pPr algn="just">
              <a:lnSpc>
                <a:spcPts val="2353"/>
              </a:lnSpc>
            </a:pPr>
            <a:r>
              <a:rPr lang="en-US" sz="2377">
                <a:solidFill>
                  <a:srgbClr val="18253B"/>
                </a:solidFill>
                <a:latin typeface="Roboto"/>
                <a:ea typeface="Roboto"/>
                <a:cs typeface="Roboto"/>
                <a:sym typeface="Roboto"/>
              </a:rPr>
              <a:t>RMSE: 0.6917196423088218</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FF4DF"/>
        </a:solidFill>
      </p:bgPr>
    </p:bg>
    <p:spTree>
      <p:nvGrpSpPr>
        <p:cNvPr id="1" name=""/>
        <p:cNvGrpSpPr/>
        <p:nvPr/>
      </p:nvGrpSpPr>
      <p:grpSpPr>
        <a:xfrm>
          <a:off x="0" y="0"/>
          <a:ext cx="0" cy="0"/>
          <a:chOff x="0" y="0"/>
          <a:chExt cx="0" cy="0"/>
        </a:xfrm>
      </p:grpSpPr>
      <p:grpSp>
        <p:nvGrpSpPr>
          <p:cNvPr name="Group 2" id="2"/>
          <p:cNvGrpSpPr/>
          <p:nvPr/>
        </p:nvGrpSpPr>
        <p:grpSpPr>
          <a:xfrm rot="0">
            <a:off x="1242621" y="1151857"/>
            <a:ext cx="15802757" cy="8106443"/>
            <a:chOff x="0" y="0"/>
            <a:chExt cx="4245911" cy="2178052"/>
          </a:xfrm>
        </p:grpSpPr>
        <p:sp>
          <p:nvSpPr>
            <p:cNvPr name="Freeform 3" id="3"/>
            <p:cNvSpPr/>
            <p:nvPr/>
          </p:nvSpPr>
          <p:spPr>
            <a:xfrm flipH="false" flipV="false" rot="0">
              <a:off x="0" y="0"/>
              <a:ext cx="4245911" cy="2178053"/>
            </a:xfrm>
            <a:custGeom>
              <a:avLst/>
              <a:gdLst/>
              <a:ahLst/>
              <a:cxnLst/>
              <a:rect r="r" b="b" t="t" l="l"/>
              <a:pathLst>
                <a:path h="2178053" w="4245911">
                  <a:moveTo>
                    <a:pt x="24985" y="0"/>
                  </a:moveTo>
                  <a:lnTo>
                    <a:pt x="4220926" y="0"/>
                  </a:lnTo>
                  <a:cubicBezTo>
                    <a:pt x="4234725" y="0"/>
                    <a:pt x="4245911" y="11186"/>
                    <a:pt x="4245911" y="24985"/>
                  </a:cubicBezTo>
                  <a:lnTo>
                    <a:pt x="4245911" y="2153067"/>
                  </a:lnTo>
                  <a:cubicBezTo>
                    <a:pt x="4245911" y="2166866"/>
                    <a:pt x="4234725" y="2178053"/>
                    <a:pt x="4220926" y="2178053"/>
                  </a:cubicBezTo>
                  <a:lnTo>
                    <a:pt x="24985" y="2178053"/>
                  </a:lnTo>
                  <a:cubicBezTo>
                    <a:pt x="11186" y="2178053"/>
                    <a:pt x="0" y="2166866"/>
                    <a:pt x="0" y="2153067"/>
                  </a:cubicBezTo>
                  <a:lnTo>
                    <a:pt x="0" y="24985"/>
                  </a:lnTo>
                  <a:cubicBezTo>
                    <a:pt x="0" y="11186"/>
                    <a:pt x="11186" y="0"/>
                    <a:pt x="24985" y="0"/>
                  </a:cubicBezTo>
                  <a:close/>
                </a:path>
              </a:pathLst>
            </a:custGeom>
            <a:solidFill>
              <a:srgbClr val="005A8D"/>
            </a:solidFill>
            <a:ln cap="rnd">
              <a:noFill/>
              <a:prstDash val="solid"/>
              <a:round/>
            </a:ln>
          </p:spPr>
        </p:sp>
        <p:sp>
          <p:nvSpPr>
            <p:cNvPr name="TextBox 4" id="4"/>
            <p:cNvSpPr txBox="true"/>
            <p:nvPr/>
          </p:nvSpPr>
          <p:spPr>
            <a:xfrm>
              <a:off x="0" y="-28575"/>
              <a:ext cx="4245911" cy="2206627"/>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6412760" y="4848857"/>
            <a:ext cx="2314189" cy="737257"/>
            <a:chOff x="0" y="0"/>
            <a:chExt cx="919539" cy="292948"/>
          </a:xfrm>
        </p:grpSpPr>
        <p:sp>
          <p:nvSpPr>
            <p:cNvPr name="Freeform 6" id="6"/>
            <p:cNvSpPr/>
            <p:nvPr/>
          </p:nvSpPr>
          <p:spPr>
            <a:xfrm flipH="false" flipV="false" rot="0">
              <a:off x="0" y="0"/>
              <a:ext cx="919539" cy="292948"/>
            </a:xfrm>
            <a:custGeom>
              <a:avLst/>
              <a:gdLst/>
              <a:ahLst/>
              <a:cxnLst/>
              <a:rect r="r" b="b" t="t" l="l"/>
              <a:pathLst>
                <a:path h="292948" w="919539">
                  <a:moveTo>
                    <a:pt x="146474" y="0"/>
                  </a:moveTo>
                  <a:lnTo>
                    <a:pt x="773065" y="0"/>
                  </a:lnTo>
                  <a:cubicBezTo>
                    <a:pt x="811913" y="0"/>
                    <a:pt x="849169" y="15432"/>
                    <a:pt x="876638" y="42901"/>
                  </a:cubicBezTo>
                  <a:cubicBezTo>
                    <a:pt x="904107" y="70370"/>
                    <a:pt x="919539" y="107627"/>
                    <a:pt x="919539" y="146474"/>
                  </a:cubicBezTo>
                  <a:lnTo>
                    <a:pt x="919539" y="146474"/>
                  </a:lnTo>
                  <a:cubicBezTo>
                    <a:pt x="919539" y="185321"/>
                    <a:pt x="904107" y="222577"/>
                    <a:pt x="876638" y="250047"/>
                  </a:cubicBezTo>
                  <a:cubicBezTo>
                    <a:pt x="849169" y="277516"/>
                    <a:pt x="811913" y="292948"/>
                    <a:pt x="773065" y="292948"/>
                  </a:cubicBezTo>
                  <a:lnTo>
                    <a:pt x="146474" y="292948"/>
                  </a:lnTo>
                  <a:cubicBezTo>
                    <a:pt x="107627" y="292948"/>
                    <a:pt x="70370" y="277516"/>
                    <a:pt x="42901" y="250047"/>
                  </a:cubicBezTo>
                  <a:cubicBezTo>
                    <a:pt x="15432" y="222577"/>
                    <a:pt x="0" y="185321"/>
                    <a:pt x="0" y="146474"/>
                  </a:cubicBezTo>
                  <a:lnTo>
                    <a:pt x="0" y="146474"/>
                  </a:lnTo>
                  <a:cubicBezTo>
                    <a:pt x="0" y="107627"/>
                    <a:pt x="15432" y="70370"/>
                    <a:pt x="42901" y="42901"/>
                  </a:cubicBezTo>
                  <a:cubicBezTo>
                    <a:pt x="70370" y="15432"/>
                    <a:pt x="107627" y="0"/>
                    <a:pt x="146474" y="0"/>
                  </a:cubicBezTo>
                  <a:close/>
                </a:path>
              </a:pathLst>
            </a:custGeom>
            <a:solidFill>
              <a:srgbClr val="5E8AF5"/>
            </a:solidFill>
          </p:spPr>
        </p:sp>
        <p:sp>
          <p:nvSpPr>
            <p:cNvPr name="TextBox 7" id="7"/>
            <p:cNvSpPr txBox="true"/>
            <p:nvPr/>
          </p:nvSpPr>
          <p:spPr>
            <a:xfrm>
              <a:off x="0" y="-28575"/>
              <a:ext cx="919539" cy="321523"/>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3587263" y="2593390"/>
            <a:ext cx="2314189" cy="2021676"/>
            <a:chOff x="0" y="0"/>
            <a:chExt cx="930403" cy="812800"/>
          </a:xfrm>
        </p:grpSpPr>
        <p:sp>
          <p:nvSpPr>
            <p:cNvPr name="Freeform 9" id="9"/>
            <p:cNvSpPr/>
            <p:nvPr/>
          </p:nvSpPr>
          <p:spPr>
            <a:xfrm flipH="false" flipV="false" rot="0">
              <a:off x="0" y="0"/>
              <a:ext cx="930403" cy="812800"/>
            </a:xfrm>
            <a:custGeom>
              <a:avLst/>
              <a:gdLst/>
              <a:ahLst/>
              <a:cxnLst/>
              <a:rect r="r" b="b" t="t" l="l"/>
              <a:pathLst>
                <a:path h="812800" w="930403">
                  <a:moveTo>
                    <a:pt x="465201" y="0"/>
                  </a:moveTo>
                  <a:cubicBezTo>
                    <a:pt x="208278" y="0"/>
                    <a:pt x="0" y="181951"/>
                    <a:pt x="0" y="406400"/>
                  </a:cubicBezTo>
                  <a:cubicBezTo>
                    <a:pt x="0" y="630849"/>
                    <a:pt x="208278" y="812800"/>
                    <a:pt x="465201" y="812800"/>
                  </a:cubicBezTo>
                  <a:cubicBezTo>
                    <a:pt x="722125" y="812800"/>
                    <a:pt x="930403" y="630849"/>
                    <a:pt x="930403" y="406400"/>
                  </a:cubicBezTo>
                  <a:cubicBezTo>
                    <a:pt x="930403" y="181951"/>
                    <a:pt x="722125" y="0"/>
                    <a:pt x="465201" y="0"/>
                  </a:cubicBezTo>
                  <a:close/>
                </a:path>
              </a:pathLst>
            </a:custGeom>
            <a:blipFill>
              <a:blip r:embed="rId2"/>
              <a:stretch>
                <a:fillRect l="-23586" t="-37895" r="-42023" b="-63804"/>
              </a:stretch>
            </a:blipFill>
          </p:spPr>
        </p:sp>
      </p:grpSp>
      <p:grpSp>
        <p:nvGrpSpPr>
          <p:cNvPr name="Group 10" id="10"/>
          <p:cNvGrpSpPr/>
          <p:nvPr/>
        </p:nvGrpSpPr>
        <p:grpSpPr>
          <a:xfrm rot="0">
            <a:off x="6366038" y="2593390"/>
            <a:ext cx="2314189" cy="2021676"/>
            <a:chOff x="0" y="0"/>
            <a:chExt cx="930403" cy="812800"/>
          </a:xfrm>
        </p:grpSpPr>
        <p:sp>
          <p:nvSpPr>
            <p:cNvPr name="Freeform 11" id="11"/>
            <p:cNvSpPr/>
            <p:nvPr/>
          </p:nvSpPr>
          <p:spPr>
            <a:xfrm flipH="false" flipV="false" rot="0">
              <a:off x="0" y="0"/>
              <a:ext cx="930403" cy="812800"/>
            </a:xfrm>
            <a:custGeom>
              <a:avLst/>
              <a:gdLst/>
              <a:ahLst/>
              <a:cxnLst/>
              <a:rect r="r" b="b" t="t" l="l"/>
              <a:pathLst>
                <a:path h="812800" w="930403">
                  <a:moveTo>
                    <a:pt x="465201" y="0"/>
                  </a:moveTo>
                  <a:cubicBezTo>
                    <a:pt x="208278" y="0"/>
                    <a:pt x="0" y="181951"/>
                    <a:pt x="0" y="406400"/>
                  </a:cubicBezTo>
                  <a:cubicBezTo>
                    <a:pt x="0" y="630849"/>
                    <a:pt x="208278" y="812800"/>
                    <a:pt x="465201" y="812800"/>
                  </a:cubicBezTo>
                  <a:cubicBezTo>
                    <a:pt x="722125" y="812800"/>
                    <a:pt x="930403" y="630849"/>
                    <a:pt x="930403" y="406400"/>
                  </a:cubicBezTo>
                  <a:cubicBezTo>
                    <a:pt x="930403" y="181951"/>
                    <a:pt x="722125" y="0"/>
                    <a:pt x="465201" y="0"/>
                  </a:cubicBezTo>
                  <a:close/>
                </a:path>
              </a:pathLst>
            </a:custGeom>
            <a:blipFill>
              <a:blip r:embed="rId3"/>
              <a:stretch>
                <a:fillRect l="0" t="-6805" r="0" b="-6805"/>
              </a:stretch>
            </a:blipFill>
          </p:spPr>
        </p:sp>
      </p:grpSp>
      <p:grpSp>
        <p:nvGrpSpPr>
          <p:cNvPr name="Group 12" id="12"/>
          <p:cNvGrpSpPr/>
          <p:nvPr/>
        </p:nvGrpSpPr>
        <p:grpSpPr>
          <a:xfrm rot="0">
            <a:off x="9144813" y="2593390"/>
            <a:ext cx="2314189" cy="2021676"/>
            <a:chOff x="0" y="0"/>
            <a:chExt cx="930403" cy="812800"/>
          </a:xfrm>
        </p:grpSpPr>
        <p:sp>
          <p:nvSpPr>
            <p:cNvPr name="Freeform 13" id="13"/>
            <p:cNvSpPr/>
            <p:nvPr/>
          </p:nvSpPr>
          <p:spPr>
            <a:xfrm flipH="false" flipV="false" rot="0">
              <a:off x="0" y="0"/>
              <a:ext cx="930403" cy="812800"/>
            </a:xfrm>
            <a:custGeom>
              <a:avLst/>
              <a:gdLst/>
              <a:ahLst/>
              <a:cxnLst/>
              <a:rect r="r" b="b" t="t" l="l"/>
              <a:pathLst>
                <a:path h="812800" w="930403">
                  <a:moveTo>
                    <a:pt x="465201" y="0"/>
                  </a:moveTo>
                  <a:cubicBezTo>
                    <a:pt x="208278" y="0"/>
                    <a:pt x="0" y="181951"/>
                    <a:pt x="0" y="406400"/>
                  </a:cubicBezTo>
                  <a:cubicBezTo>
                    <a:pt x="0" y="630849"/>
                    <a:pt x="208278" y="812800"/>
                    <a:pt x="465201" y="812800"/>
                  </a:cubicBezTo>
                  <a:cubicBezTo>
                    <a:pt x="722125" y="812800"/>
                    <a:pt x="930403" y="630849"/>
                    <a:pt x="930403" y="406400"/>
                  </a:cubicBezTo>
                  <a:cubicBezTo>
                    <a:pt x="930403" y="181951"/>
                    <a:pt x="722125" y="0"/>
                    <a:pt x="465201" y="0"/>
                  </a:cubicBezTo>
                  <a:close/>
                </a:path>
              </a:pathLst>
            </a:custGeom>
            <a:blipFill>
              <a:blip r:embed="rId4"/>
              <a:stretch>
                <a:fillRect l="0" t="-2440" r="0" b="-50439"/>
              </a:stretch>
            </a:blipFill>
          </p:spPr>
        </p:sp>
      </p:grpSp>
      <p:grpSp>
        <p:nvGrpSpPr>
          <p:cNvPr name="Group 14" id="14"/>
          <p:cNvGrpSpPr/>
          <p:nvPr/>
        </p:nvGrpSpPr>
        <p:grpSpPr>
          <a:xfrm rot="0">
            <a:off x="3587263" y="4848857"/>
            <a:ext cx="2314189" cy="737257"/>
            <a:chOff x="0" y="0"/>
            <a:chExt cx="919539" cy="292948"/>
          </a:xfrm>
        </p:grpSpPr>
        <p:sp>
          <p:nvSpPr>
            <p:cNvPr name="Freeform 15" id="15"/>
            <p:cNvSpPr/>
            <p:nvPr/>
          </p:nvSpPr>
          <p:spPr>
            <a:xfrm flipH="false" flipV="false" rot="0">
              <a:off x="0" y="0"/>
              <a:ext cx="919539" cy="292948"/>
            </a:xfrm>
            <a:custGeom>
              <a:avLst/>
              <a:gdLst/>
              <a:ahLst/>
              <a:cxnLst/>
              <a:rect r="r" b="b" t="t" l="l"/>
              <a:pathLst>
                <a:path h="292948" w="919539">
                  <a:moveTo>
                    <a:pt x="146474" y="0"/>
                  </a:moveTo>
                  <a:lnTo>
                    <a:pt x="773065" y="0"/>
                  </a:lnTo>
                  <a:cubicBezTo>
                    <a:pt x="811913" y="0"/>
                    <a:pt x="849169" y="15432"/>
                    <a:pt x="876638" y="42901"/>
                  </a:cubicBezTo>
                  <a:cubicBezTo>
                    <a:pt x="904107" y="70370"/>
                    <a:pt x="919539" y="107627"/>
                    <a:pt x="919539" y="146474"/>
                  </a:cubicBezTo>
                  <a:lnTo>
                    <a:pt x="919539" y="146474"/>
                  </a:lnTo>
                  <a:cubicBezTo>
                    <a:pt x="919539" y="185321"/>
                    <a:pt x="904107" y="222577"/>
                    <a:pt x="876638" y="250047"/>
                  </a:cubicBezTo>
                  <a:cubicBezTo>
                    <a:pt x="849169" y="277516"/>
                    <a:pt x="811913" y="292948"/>
                    <a:pt x="773065" y="292948"/>
                  </a:cubicBezTo>
                  <a:lnTo>
                    <a:pt x="146474" y="292948"/>
                  </a:lnTo>
                  <a:cubicBezTo>
                    <a:pt x="107627" y="292948"/>
                    <a:pt x="70370" y="277516"/>
                    <a:pt x="42901" y="250047"/>
                  </a:cubicBezTo>
                  <a:cubicBezTo>
                    <a:pt x="15432" y="222577"/>
                    <a:pt x="0" y="185321"/>
                    <a:pt x="0" y="146474"/>
                  </a:cubicBezTo>
                  <a:lnTo>
                    <a:pt x="0" y="146474"/>
                  </a:lnTo>
                  <a:cubicBezTo>
                    <a:pt x="0" y="107627"/>
                    <a:pt x="15432" y="70370"/>
                    <a:pt x="42901" y="42901"/>
                  </a:cubicBezTo>
                  <a:cubicBezTo>
                    <a:pt x="70370" y="15432"/>
                    <a:pt x="107627" y="0"/>
                    <a:pt x="146474" y="0"/>
                  </a:cubicBezTo>
                  <a:close/>
                </a:path>
              </a:pathLst>
            </a:custGeom>
            <a:solidFill>
              <a:srgbClr val="5E8AF5"/>
            </a:solidFill>
          </p:spPr>
        </p:sp>
        <p:sp>
          <p:nvSpPr>
            <p:cNvPr name="TextBox 16" id="16"/>
            <p:cNvSpPr txBox="true"/>
            <p:nvPr/>
          </p:nvSpPr>
          <p:spPr>
            <a:xfrm>
              <a:off x="0" y="-28575"/>
              <a:ext cx="919539" cy="321523"/>
            </a:xfrm>
            <a:prstGeom prst="rect">
              <a:avLst/>
            </a:prstGeom>
          </p:spPr>
          <p:txBody>
            <a:bodyPr anchor="ctr" rtlCol="false" tIns="50800" lIns="50800" bIns="50800" rIns="50800"/>
            <a:lstStyle/>
            <a:p>
              <a:pPr algn="ctr">
                <a:lnSpc>
                  <a:spcPts val="2659"/>
                </a:lnSpc>
              </a:pPr>
            </a:p>
          </p:txBody>
        </p:sp>
      </p:grpSp>
      <p:grpSp>
        <p:nvGrpSpPr>
          <p:cNvPr name="Group 17" id="17"/>
          <p:cNvGrpSpPr/>
          <p:nvPr/>
        </p:nvGrpSpPr>
        <p:grpSpPr>
          <a:xfrm rot="0">
            <a:off x="9238257" y="4848857"/>
            <a:ext cx="2314189" cy="737257"/>
            <a:chOff x="0" y="0"/>
            <a:chExt cx="919539" cy="292948"/>
          </a:xfrm>
        </p:grpSpPr>
        <p:sp>
          <p:nvSpPr>
            <p:cNvPr name="Freeform 18" id="18"/>
            <p:cNvSpPr/>
            <p:nvPr/>
          </p:nvSpPr>
          <p:spPr>
            <a:xfrm flipH="false" flipV="false" rot="0">
              <a:off x="0" y="0"/>
              <a:ext cx="919539" cy="292948"/>
            </a:xfrm>
            <a:custGeom>
              <a:avLst/>
              <a:gdLst/>
              <a:ahLst/>
              <a:cxnLst/>
              <a:rect r="r" b="b" t="t" l="l"/>
              <a:pathLst>
                <a:path h="292948" w="919539">
                  <a:moveTo>
                    <a:pt x="146474" y="0"/>
                  </a:moveTo>
                  <a:lnTo>
                    <a:pt x="773065" y="0"/>
                  </a:lnTo>
                  <a:cubicBezTo>
                    <a:pt x="811913" y="0"/>
                    <a:pt x="849169" y="15432"/>
                    <a:pt x="876638" y="42901"/>
                  </a:cubicBezTo>
                  <a:cubicBezTo>
                    <a:pt x="904107" y="70370"/>
                    <a:pt x="919539" y="107627"/>
                    <a:pt x="919539" y="146474"/>
                  </a:cubicBezTo>
                  <a:lnTo>
                    <a:pt x="919539" y="146474"/>
                  </a:lnTo>
                  <a:cubicBezTo>
                    <a:pt x="919539" y="185321"/>
                    <a:pt x="904107" y="222577"/>
                    <a:pt x="876638" y="250047"/>
                  </a:cubicBezTo>
                  <a:cubicBezTo>
                    <a:pt x="849169" y="277516"/>
                    <a:pt x="811913" y="292948"/>
                    <a:pt x="773065" y="292948"/>
                  </a:cubicBezTo>
                  <a:lnTo>
                    <a:pt x="146474" y="292948"/>
                  </a:lnTo>
                  <a:cubicBezTo>
                    <a:pt x="107627" y="292948"/>
                    <a:pt x="70370" y="277516"/>
                    <a:pt x="42901" y="250047"/>
                  </a:cubicBezTo>
                  <a:cubicBezTo>
                    <a:pt x="15432" y="222577"/>
                    <a:pt x="0" y="185321"/>
                    <a:pt x="0" y="146474"/>
                  </a:cubicBezTo>
                  <a:lnTo>
                    <a:pt x="0" y="146474"/>
                  </a:lnTo>
                  <a:cubicBezTo>
                    <a:pt x="0" y="107627"/>
                    <a:pt x="15432" y="70370"/>
                    <a:pt x="42901" y="42901"/>
                  </a:cubicBezTo>
                  <a:cubicBezTo>
                    <a:pt x="70370" y="15432"/>
                    <a:pt x="107627" y="0"/>
                    <a:pt x="146474" y="0"/>
                  </a:cubicBezTo>
                  <a:close/>
                </a:path>
              </a:pathLst>
            </a:custGeom>
            <a:solidFill>
              <a:srgbClr val="5E8AF5"/>
            </a:solidFill>
          </p:spPr>
        </p:sp>
        <p:sp>
          <p:nvSpPr>
            <p:cNvPr name="TextBox 19" id="19"/>
            <p:cNvSpPr txBox="true"/>
            <p:nvPr/>
          </p:nvSpPr>
          <p:spPr>
            <a:xfrm>
              <a:off x="0" y="-28575"/>
              <a:ext cx="919539" cy="321523"/>
            </a:xfrm>
            <a:prstGeom prst="rect">
              <a:avLst/>
            </a:prstGeom>
          </p:spPr>
          <p:txBody>
            <a:bodyPr anchor="ctr" rtlCol="false" tIns="50800" lIns="50800" bIns="50800" rIns="50800"/>
            <a:lstStyle/>
            <a:p>
              <a:pPr algn="ctr">
                <a:lnSpc>
                  <a:spcPts val="2659"/>
                </a:lnSpc>
              </a:pPr>
            </a:p>
          </p:txBody>
        </p:sp>
      </p:grpSp>
      <p:sp>
        <p:nvSpPr>
          <p:cNvPr name="Freeform 20" id="20"/>
          <p:cNvSpPr/>
          <p:nvPr/>
        </p:nvSpPr>
        <p:spPr>
          <a:xfrm flipH="false" flipV="false" rot="0">
            <a:off x="-205310" y="9882987"/>
            <a:ext cx="19078802" cy="2909973"/>
          </a:xfrm>
          <a:custGeom>
            <a:avLst/>
            <a:gdLst/>
            <a:ahLst/>
            <a:cxnLst/>
            <a:rect r="r" b="b" t="t" l="l"/>
            <a:pathLst>
              <a:path h="2909973" w="19078802">
                <a:moveTo>
                  <a:pt x="0" y="0"/>
                </a:moveTo>
                <a:lnTo>
                  <a:pt x="19078802" y="0"/>
                </a:lnTo>
                <a:lnTo>
                  <a:pt x="19078802" y="2909973"/>
                </a:lnTo>
                <a:lnTo>
                  <a:pt x="0" y="2909973"/>
                </a:lnTo>
                <a:lnTo>
                  <a:pt x="0" y="0"/>
                </a:lnTo>
                <a:close/>
              </a:path>
            </a:pathLst>
          </a:custGeom>
          <a:blipFill>
            <a:blip r:embed="rId5"/>
            <a:stretch>
              <a:fillRect l="0" t="-52033" r="0" b="-52033"/>
            </a:stretch>
          </a:blipFill>
        </p:spPr>
      </p:sp>
      <p:sp>
        <p:nvSpPr>
          <p:cNvPr name="Freeform 21" id="21"/>
          <p:cNvSpPr/>
          <p:nvPr/>
        </p:nvSpPr>
        <p:spPr>
          <a:xfrm flipH="false" flipV="false" rot="-9222084">
            <a:off x="15820536" y="614687"/>
            <a:ext cx="2253797" cy="3542314"/>
          </a:xfrm>
          <a:custGeom>
            <a:avLst/>
            <a:gdLst/>
            <a:ahLst/>
            <a:cxnLst/>
            <a:rect r="r" b="b" t="t" l="l"/>
            <a:pathLst>
              <a:path h="3542314" w="2253797">
                <a:moveTo>
                  <a:pt x="0" y="0"/>
                </a:moveTo>
                <a:lnTo>
                  <a:pt x="2253797" y="0"/>
                </a:lnTo>
                <a:lnTo>
                  <a:pt x="2253797" y="3542315"/>
                </a:lnTo>
                <a:lnTo>
                  <a:pt x="0" y="354231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2" id="22"/>
          <p:cNvSpPr/>
          <p:nvPr/>
        </p:nvSpPr>
        <p:spPr>
          <a:xfrm flipH="false" flipV="false" rot="1291142">
            <a:off x="-257521" y="2695730"/>
            <a:ext cx="2878215" cy="3504538"/>
          </a:xfrm>
          <a:custGeom>
            <a:avLst/>
            <a:gdLst/>
            <a:ahLst/>
            <a:cxnLst/>
            <a:rect r="r" b="b" t="t" l="l"/>
            <a:pathLst>
              <a:path h="3504538" w="2878215">
                <a:moveTo>
                  <a:pt x="0" y="0"/>
                </a:moveTo>
                <a:lnTo>
                  <a:pt x="2878215" y="0"/>
                </a:lnTo>
                <a:lnTo>
                  <a:pt x="2878215" y="3504538"/>
                </a:lnTo>
                <a:lnTo>
                  <a:pt x="0" y="350453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3" id="23"/>
          <p:cNvSpPr/>
          <p:nvPr/>
        </p:nvSpPr>
        <p:spPr>
          <a:xfrm flipH="true" flipV="false" rot="0">
            <a:off x="-429128" y="7740596"/>
            <a:ext cx="2620648" cy="2871194"/>
          </a:xfrm>
          <a:custGeom>
            <a:avLst/>
            <a:gdLst/>
            <a:ahLst/>
            <a:cxnLst/>
            <a:rect r="r" b="b" t="t" l="l"/>
            <a:pathLst>
              <a:path h="2871194" w="2620648">
                <a:moveTo>
                  <a:pt x="2620648" y="0"/>
                </a:moveTo>
                <a:lnTo>
                  <a:pt x="0" y="0"/>
                </a:lnTo>
                <a:lnTo>
                  <a:pt x="0" y="2871193"/>
                </a:lnTo>
                <a:lnTo>
                  <a:pt x="2620648" y="2871193"/>
                </a:lnTo>
                <a:lnTo>
                  <a:pt x="2620648" y="0"/>
                </a:lnTo>
                <a:close/>
              </a:path>
            </a:pathLst>
          </a:custGeom>
          <a:blipFill>
            <a:blip r:embed="rId10"/>
            <a:stretch>
              <a:fillRect l="0" t="0" r="0" b="0"/>
            </a:stretch>
          </a:blipFill>
        </p:spPr>
      </p:sp>
      <p:sp>
        <p:nvSpPr>
          <p:cNvPr name="Freeform 24" id="24"/>
          <p:cNvSpPr/>
          <p:nvPr/>
        </p:nvSpPr>
        <p:spPr>
          <a:xfrm flipH="false" flipV="false" rot="0">
            <a:off x="15923988" y="7749196"/>
            <a:ext cx="2620648" cy="2871194"/>
          </a:xfrm>
          <a:custGeom>
            <a:avLst/>
            <a:gdLst/>
            <a:ahLst/>
            <a:cxnLst/>
            <a:rect r="r" b="b" t="t" l="l"/>
            <a:pathLst>
              <a:path h="2871194" w="2620648">
                <a:moveTo>
                  <a:pt x="0" y="0"/>
                </a:moveTo>
                <a:lnTo>
                  <a:pt x="2620648" y="0"/>
                </a:lnTo>
                <a:lnTo>
                  <a:pt x="2620648" y="2871193"/>
                </a:lnTo>
                <a:lnTo>
                  <a:pt x="0" y="2871193"/>
                </a:lnTo>
                <a:lnTo>
                  <a:pt x="0" y="0"/>
                </a:lnTo>
                <a:close/>
              </a:path>
            </a:pathLst>
          </a:custGeom>
          <a:blipFill>
            <a:blip r:embed="rId10"/>
            <a:stretch>
              <a:fillRect l="0" t="0" r="0" b="0"/>
            </a:stretch>
          </a:blipFill>
        </p:spPr>
      </p:sp>
      <p:grpSp>
        <p:nvGrpSpPr>
          <p:cNvPr name="Group 25" id="25"/>
          <p:cNvGrpSpPr/>
          <p:nvPr/>
        </p:nvGrpSpPr>
        <p:grpSpPr>
          <a:xfrm rot="0">
            <a:off x="12019171" y="2593390"/>
            <a:ext cx="2314189" cy="2021676"/>
            <a:chOff x="0" y="0"/>
            <a:chExt cx="930403" cy="812800"/>
          </a:xfrm>
        </p:grpSpPr>
        <p:sp>
          <p:nvSpPr>
            <p:cNvPr name="Freeform 26" id="26"/>
            <p:cNvSpPr/>
            <p:nvPr/>
          </p:nvSpPr>
          <p:spPr>
            <a:xfrm flipH="false" flipV="false" rot="0">
              <a:off x="0" y="0"/>
              <a:ext cx="930403" cy="812800"/>
            </a:xfrm>
            <a:custGeom>
              <a:avLst/>
              <a:gdLst/>
              <a:ahLst/>
              <a:cxnLst/>
              <a:rect r="r" b="b" t="t" l="l"/>
              <a:pathLst>
                <a:path h="812800" w="930403">
                  <a:moveTo>
                    <a:pt x="465201" y="0"/>
                  </a:moveTo>
                  <a:cubicBezTo>
                    <a:pt x="208278" y="0"/>
                    <a:pt x="0" y="181951"/>
                    <a:pt x="0" y="406400"/>
                  </a:cubicBezTo>
                  <a:cubicBezTo>
                    <a:pt x="0" y="630849"/>
                    <a:pt x="208278" y="812800"/>
                    <a:pt x="465201" y="812800"/>
                  </a:cubicBezTo>
                  <a:cubicBezTo>
                    <a:pt x="722125" y="812800"/>
                    <a:pt x="930403" y="630849"/>
                    <a:pt x="930403" y="406400"/>
                  </a:cubicBezTo>
                  <a:cubicBezTo>
                    <a:pt x="930403" y="181951"/>
                    <a:pt x="722125" y="0"/>
                    <a:pt x="465201" y="0"/>
                  </a:cubicBezTo>
                  <a:close/>
                </a:path>
              </a:pathLst>
            </a:custGeom>
            <a:blipFill>
              <a:blip r:embed="rId11"/>
              <a:stretch>
                <a:fillRect l="0" t="-25308" r="0" b="-25308"/>
              </a:stretch>
            </a:blipFill>
          </p:spPr>
        </p:sp>
      </p:grpSp>
      <p:grpSp>
        <p:nvGrpSpPr>
          <p:cNvPr name="Group 27" id="27"/>
          <p:cNvGrpSpPr/>
          <p:nvPr/>
        </p:nvGrpSpPr>
        <p:grpSpPr>
          <a:xfrm rot="0">
            <a:off x="12112615" y="4848857"/>
            <a:ext cx="2314189" cy="737257"/>
            <a:chOff x="0" y="0"/>
            <a:chExt cx="919539" cy="292948"/>
          </a:xfrm>
        </p:grpSpPr>
        <p:sp>
          <p:nvSpPr>
            <p:cNvPr name="Freeform 28" id="28"/>
            <p:cNvSpPr/>
            <p:nvPr/>
          </p:nvSpPr>
          <p:spPr>
            <a:xfrm flipH="false" flipV="false" rot="0">
              <a:off x="0" y="0"/>
              <a:ext cx="919539" cy="292948"/>
            </a:xfrm>
            <a:custGeom>
              <a:avLst/>
              <a:gdLst/>
              <a:ahLst/>
              <a:cxnLst/>
              <a:rect r="r" b="b" t="t" l="l"/>
              <a:pathLst>
                <a:path h="292948" w="919539">
                  <a:moveTo>
                    <a:pt x="146474" y="0"/>
                  </a:moveTo>
                  <a:lnTo>
                    <a:pt x="773065" y="0"/>
                  </a:lnTo>
                  <a:cubicBezTo>
                    <a:pt x="811913" y="0"/>
                    <a:pt x="849169" y="15432"/>
                    <a:pt x="876638" y="42901"/>
                  </a:cubicBezTo>
                  <a:cubicBezTo>
                    <a:pt x="904107" y="70370"/>
                    <a:pt x="919539" y="107627"/>
                    <a:pt x="919539" y="146474"/>
                  </a:cubicBezTo>
                  <a:lnTo>
                    <a:pt x="919539" y="146474"/>
                  </a:lnTo>
                  <a:cubicBezTo>
                    <a:pt x="919539" y="185321"/>
                    <a:pt x="904107" y="222577"/>
                    <a:pt x="876638" y="250047"/>
                  </a:cubicBezTo>
                  <a:cubicBezTo>
                    <a:pt x="849169" y="277516"/>
                    <a:pt x="811913" y="292948"/>
                    <a:pt x="773065" y="292948"/>
                  </a:cubicBezTo>
                  <a:lnTo>
                    <a:pt x="146474" y="292948"/>
                  </a:lnTo>
                  <a:cubicBezTo>
                    <a:pt x="107627" y="292948"/>
                    <a:pt x="70370" y="277516"/>
                    <a:pt x="42901" y="250047"/>
                  </a:cubicBezTo>
                  <a:cubicBezTo>
                    <a:pt x="15432" y="222577"/>
                    <a:pt x="0" y="185321"/>
                    <a:pt x="0" y="146474"/>
                  </a:cubicBezTo>
                  <a:lnTo>
                    <a:pt x="0" y="146474"/>
                  </a:lnTo>
                  <a:cubicBezTo>
                    <a:pt x="0" y="107627"/>
                    <a:pt x="15432" y="70370"/>
                    <a:pt x="42901" y="42901"/>
                  </a:cubicBezTo>
                  <a:cubicBezTo>
                    <a:pt x="70370" y="15432"/>
                    <a:pt x="107627" y="0"/>
                    <a:pt x="146474" y="0"/>
                  </a:cubicBezTo>
                  <a:close/>
                </a:path>
              </a:pathLst>
            </a:custGeom>
            <a:solidFill>
              <a:srgbClr val="5E8AF5"/>
            </a:solidFill>
          </p:spPr>
        </p:sp>
        <p:sp>
          <p:nvSpPr>
            <p:cNvPr name="TextBox 29" id="29"/>
            <p:cNvSpPr txBox="true"/>
            <p:nvPr/>
          </p:nvSpPr>
          <p:spPr>
            <a:xfrm>
              <a:off x="0" y="-28575"/>
              <a:ext cx="919539" cy="321523"/>
            </a:xfrm>
            <a:prstGeom prst="rect">
              <a:avLst/>
            </a:prstGeom>
          </p:spPr>
          <p:txBody>
            <a:bodyPr anchor="ctr" rtlCol="false" tIns="50800" lIns="50800" bIns="50800" rIns="50800"/>
            <a:lstStyle/>
            <a:p>
              <a:pPr algn="ctr">
                <a:lnSpc>
                  <a:spcPts val="2659"/>
                </a:lnSpc>
              </a:pPr>
            </a:p>
          </p:txBody>
        </p:sp>
      </p:grpSp>
      <p:grpSp>
        <p:nvGrpSpPr>
          <p:cNvPr name="Group 30" id="30"/>
          <p:cNvGrpSpPr/>
          <p:nvPr/>
        </p:nvGrpSpPr>
        <p:grpSpPr>
          <a:xfrm rot="0">
            <a:off x="6319316" y="5824239"/>
            <a:ext cx="2314189" cy="2021676"/>
            <a:chOff x="0" y="0"/>
            <a:chExt cx="930403" cy="812800"/>
          </a:xfrm>
        </p:grpSpPr>
        <p:sp>
          <p:nvSpPr>
            <p:cNvPr name="Freeform 31" id="31"/>
            <p:cNvSpPr/>
            <p:nvPr/>
          </p:nvSpPr>
          <p:spPr>
            <a:xfrm flipH="false" flipV="false" rot="0">
              <a:off x="0" y="0"/>
              <a:ext cx="930403" cy="812800"/>
            </a:xfrm>
            <a:custGeom>
              <a:avLst/>
              <a:gdLst/>
              <a:ahLst/>
              <a:cxnLst/>
              <a:rect r="r" b="b" t="t" l="l"/>
              <a:pathLst>
                <a:path h="812800" w="930403">
                  <a:moveTo>
                    <a:pt x="465201" y="0"/>
                  </a:moveTo>
                  <a:cubicBezTo>
                    <a:pt x="208278" y="0"/>
                    <a:pt x="0" y="181951"/>
                    <a:pt x="0" y="406400"/>
                  </a:cubicBezTo>
                  <a:cubicBezTo>
                    <a:pt x="0" y="630849"/>
                    <a:pt x="208278" y="812800"/>
                    <a:pt x="465201" y="812800"/>
                  </a:cubicBezTo>
                  <a:cubicBezTo>
                    <a:pt x="722125" y="812800"/>
                    <a:pt x="930403" y="630849"/>
                    <a:pt x="930403" y="406400"/>
                  </a:cubicBezTo>
                  <a:cubicBezTo>
                    <a:pt x="930403" y="181951"/>
                    <a:pt x="722125" y="0"/>
                    <a:pt x="465201" y="0"/>
                  </a:cubicBezTo>
                  <a:close/>
                </a:path>
              </a:pathLst>
            </a:custGeom>
            <a:blipFill>
              <a:blip r:embed="rId12"/>
              <a:stretch>
                <a:fillRect l="0" t="0" r="0" b="-40853"/>
              </a:stretch>
            </a:blipFill>
          </p:spPr>
        </p:sp>
      </p:grpSp>
      <p:grpSp>
        <p:nvGrpSpPr>
          <p:cNvPr name="Group 32" id="32"/>
          <p:cNvGrpSpPr/>
          <p:nvPr/>
        </p:nvGrpSpPr>
        <p:grpSpPr>
          <a:xfrm rot="0">
            <a:off x="6412760" y="8079706"/>
            <a:ext cx="2314189" cy="737257"/>
            <a:chOff x="0" y="0"/>
            <a:chExt cx="919539" cy="292948"/>
          </a:xfrm>
        </p:grpSpPr>
        <p:sp>
          <p:nvSpPr>
            <p:cNvPr name="Freeform 33" id="33"/>
            <p:cNvSpPr/>
            <p:nvPr/>
          </p:nvSpPr>
          <p:spPr>
            <a:xfrm flipH="false" flipV="false" rot="0">
              <a:off x="0" y="0"/>
              <a:ext cx="919539" cy="292948"/>
            </a:xfrm>
            <a:custGeom>
              <a:avLst/>
              <a:gdLst/>
              <a:ahLst/>
              <a:cxnLst/>
              <a:rect r="r" b="b" t="t" l="l"/>
              <a:pathLst>
                <a:path h="292948" w="919539">
                  <a:moveTo>
                    <a:pt x="146474" y="0"/>
                  </a:moveTo>
                  <a:lnTo>
                    <a:pt x="773065" y="0"/>
                  </a:lnTo>
                  <a:cubicBezTo>
                    <a:pt x="811913" y="0"/>
                    <a:pt x="849169" y="15432"/>
                    <a:pt x="876638" y="42901"/>
                  </a:cubicBezTo>
                  <a:cubicBezTo>
                    <a:pt x="904107" y="70370"/>
                    <a:pt x="919539" y="107627"/>
                    <a:pt x="919539" y="146474"/>
                  </a:cubicBezTo>
                  <a:lnTo>
                    <a:pt x="919539" y="146474"/>
                  </a:lnTo>
                  <a:cubicBezTo>
                    <a:pt x="919539" y="185321"/>
                    <a:pt x="904107" y="222577"/>
                    <a:pt x="876638" y="250047"/>
                  </a:cubicBezTo>
                  <a:cubicBezTo>
                    <a:pt x="849169" y="277516"/>
                    <a:pt x="811913" y="292948"/>
                    <a:pt x="773065" y="292948"/>
                  </a:cubicBezTo>
                  <a:lnTo>
                    <a:pt x="146474" y="292948"/>
                  </a:lnTo>
                  <a:cubicBezTo>
                    <a:pt x="107627" y="292948"/>
                    <a:pt x="70370" y="277516"/>
                    <a:pt x="42901" y="250047"/>
                  </a:cubicBezTo>
                  <a:cubicBezTo>
                    <a:pt x="15432" y="222577"/>
                    <a:pt x="0" y="185321"/>
                    <a:pt x="0" y="146474"/>
                  </a:cubicBezTo>
                  <a:lnTo>
                    <a:pt x="0" y="146474"/>
                  </a:lnTo>
                  <a:cubicBezTo>
                    <a:pt x="0" y="107627"/>
                    <a:pt x="15432" y="70370"/>
                    <a:pt x="42901" y="42901"/>
                  </a:cubicBezTo>
                  <a:cubicBezTo>
                    <a:pt x="70370" y="15432"/>
                    <a:pt x="107627" y="0"/>
                    <a:pt x="146474" y="0"/>
                  </a:cubicBezTo>
                  <a:close/>
                </a:path>
              </a:pathLst>
            </a:custGeom>
            <a:solidFill>
              <a:srgbClr val="5E8AF5"/>
            </a:solidFill>
          </p:spPr>
        </p:sp>
        <p:sp>
          <p:nvSpPr>
            <p:cNvPr name="TextBox 34" id="34"/>
            <p:cNvSpPr txBox="true"/>
            <p:nvPr/>
          </p:nvSpPr>
          <p:spPr>
            <a:xfrm>
              <a:off x="0" y="-28575"/>
              <a:ext cx="919539" cy="321523"/>
            </a:xfrm>
            <a:prstGeom prst="rect">
              <a:avLst/>
            </a:prstGeom>
          </p:spPr>
          <p:txBody>
            <a:bodyPr anchor="ctr" rtlCol="false" tIns="50800" lIns="50800" bIns="50800" rIns="50800"/>
            <a:lstStyle/>
            <a:p>
              <a:pPr algn="ctr">
                <a:lnSpc>
                  <a:spcPts val="2659"/>
                </a:lnSpc>
              </a:pPr>
            </a:p>
          </p:txBody>
        </p:sp>
      </p:grpSp>
      <p:grpSp>
        <p:nvGrpSpPr>
          <p:cNvPr name="Group 35" id="35"/>
          <p:cNvGrpSpPr/>
          <p:nvPr/>
        </p:nvGrpSpPr>
        <p:grpSpPr>
          <a:xfrm rot="0">
            <a:off x="9238257" y="5824239"/>
            <a:ext cx="2314189" cy="2021676"/>
            <a:chOff x="0" y="0"/>
            <a:chExt cx="930403" cy="812800"/>
          </a:xfrm>
        </p:grpSpPr>
        <p:sp>
          <p:nvSpPr>
            <p:cNvPr name="Freeform 36" id="36"/>
            <p:cNvSpPr/>
            <p:nvPr/>
          </p:nvSpPr>
          <p:spPr>
            <a:xfrm flipH="false" flipV="false" rot="0">
              <a:off x="0" y="0"/>
              <a:ext cx="930403" cy="812800"/>
            </a:xfrm>
            <a:custGeom>
              <a:avLst/>
              <a:gdLst/>
              <a:ahLst/>
              <a:cxnLst/>
              <a:rect r="r" b="b" t="t" l="l"/>
              <a:pathLst>
                <a:path h="812800" w="930403">
                  <a:moveTo>
                    <a:pt x="465201" y="0"/>
                  </a:moveTo>
                  <a:cubicBezTo>
                    <a:pt x="208278" y="0"/>
                    <a:pt x="0" y="181951"/>
                    <a:pt x="0" y="406400"/>
                  </a:cubicBezTo>
                  <a:cubicBezTo>
                    <a:pt x="0" y="630849"/>
                    <a:pt x="208278" y="812800"/>
                    <a:pt x="465201" y="812800"/>
                  </a:cubicBezTo>
                  <a:cubicBezTo>
                    <a:pt x="722125" y="812800"/>
                    <a:pt x="930403" y="630849"/>
                    <a:pt x="930403" y="406400"/>
                  </a:cubicBezTo>
                  <a:cubicBezTo>
                    <a:pt x="930403" y="181951"/>
                    <a:pt x="722125" y="0"/>
                    <a:pt x="465201" y="0"/>
                  </a:cubicBezTo>
                  <a:close/>
                </a:path>
              </a:pathLst>
            </a:custGeom>
            <a:blipFill>
              <a:blip r:embed="rId13"/>
              <a:stretch>
                <a:fillRect l="0" t="-16715" r="0" b="-58715"/>
              </a:stretch>
            </a:blipFill>
          </p:spPr>
        </p:sp>
      </p:grpSp>
      <p:grpSp>
        <p:nvGrpSpPr>
          <p:cNvPr name="Group 37" id="37"/>
          <p:cNvGrpSpPr/>
          <p:nvPr/>
        </p:nvGrpSpPr>
        <p:grpSpPr>
          <a:xfrm rot="0">
            <a:off x="9331700" y="8079706"/>
            <a:ext cx="2314189" cy="737257"/>
            <a:chOff x="0" y="0"/>
            <a:chExt cx="919539" cy="292948"/>
          </a:xfrm>
        </p:grpSpPr>
        <p:sp>
          <p:nvSpPr>
            <p:cNvPr name="Freeform 38" id="38"/>
            <p:cNvSpPr/>
            <p:nvPr/>
          </p:nvSpPr>
          <p:spPr>
            <a:xfrm flipH="false" flipV="false" rot="0">
              <a:off x="0" y="0"/>
              <a:ext cx="919539" cy="292948"/>
            </a:xfrm>
            <a:custGeom>
              <a:avLst/>
              <a:gdLst/>
              <a:ahLst/>
              <a:cxnLst/>
              <a:rect r="r" b="b" t="t" l="l"/>
              <a:pathLst>
                <a:path h="292948" w="919539">
                  <a:moveTo>
                    <a:pt x="146474" y="0"/>
                  </a:moveTo>
                  <a:lnTo>
                    <a:pt x="773065" y="0"/>
                  </a:lnTo>
                  <a:cubicBezTo>
                    <a:pt x="811913" y="0"/>
                    <a:pt x="849169" y="15432"/>
                    <a:pt x="876638" y="42901"/>
                  </a:cubicBezTo>
                  <a:cubicBezTo>
                    <a:pt x="904107" y="70370"/>
                    <a:pt x="919539" y="107627"/>
                    <a:pt x="919539" y="146474"/>
                  </a:cubicBezTo>
                  <a:lnTo>
                    <a:pt x="919539" y="146474"/>
                  </a:lnTo>
                  <a:cubicBezTo>
                    <a:pt x="919539" y="185321"/>
                    <a:pt x="904107" y="222577"/>
                    <a:pt x="876638" y="250047"/>
                  </a:cubicBezTo>
                  <a:cubicBezTo>
                    <a:pt x="849169" y="277516"/>
                    <a:pt x="811913" y="292948"/>
                    <a:pt x="773065" y="292948"/>
                  </a:cubicBezTo>
                  <a:lnTo>
                    <a:pt x="146474" y="292948"/>
                  </a:lnTo>
                  <a:cubicBezTo>
                    <a:pt x="107627" y="292948"/>
                    <a:pt x="70370" y="277516"/>
                    <a:pt x="42901" y="250047"/>
                  </a:cubicBezTo>
                  <a:cubicBezTo>
                    <a:pt x="15432" y="222577"/>
                    <a:pt x="0" y="185321"/>
                    <a:pt x="0" y="146474"/>
                  </a:cubicBezTo>
                  <a:lnTo>
                    <a:pt x="0" y="146474"/>
                  </a:lnTo>
                  <a:cubicBezTo>
                    <a:pt x="0" y="107627"/>
                    <a:pt x="15432" y="70370"/>
                    <a:pt x="42901" y="42901"/>
                  </a:cubicBezTo>
                  <a:cubicBezTo>
                    <a:pt x="70370" y="15432"/>
                    <a:pt x="107627" y="0"/>
                    <a:pt x="146474" y="0"/>
                  </a:cubicBezTo>
                  <a:close/>
                </a:path>
              </a:pathLst>
            </a:custGeom>
            <a:solidFill>
              <a:srgbClr val="5E8AF5"/>
            </a:solidFill>
          </p:spPr>
        </p:sp>
        <p:sp>
          <p:nvSpPr>
            <p:cNvPr name="TextBox 39" id="39"/>
            <p:cNvSpPr txBox="true"/>
            <p:nvPr/>
          </p:nvSpPr>
          <p:spPr>
            <a:xfrm>
              <a:off x="0" y="-28575"/>
              <a:ext cx="919539" cy="321523"/>
            </a:xfrm>
            <a:prstGeom prst="rect">
              <a:avLst/>
            </a:prstGeom>
          </p:spPr>
          <p:txBody>
            <a:bodyPr anchor="ctr" rtlCol="false" tIns="50800" lIns="50800" bIns="50800" rIns="50800"/>
            <a:lstStyle/>
            <a:p>
              <a:pPr algn="ctr">
                <a:lnSpc>
                  <a:spcPts val="2659"/>
                </a:lnSpc>
              </a:pPr>
            </a:p>
          </p:txBody>
        </p:sp>
      </p:grpSp>
      <p:sp>
        <p:nvSpPr>
          <p:cNvPr name="TextBox 40" id="40"/>
          <p:cNvSpPr txBox="true"/>
          <p:nvPr/>
        </p:nvSpPr>
        <p:spPr>
          <a:xfrm rot="0">
            <a:off x="3365901" y="1313782"/>
            <a:ext cx="11415222" cy="1200340"/>
          </a:xfrm>
          <a:prstGeom prst="rect">
            <a:avLst/>
          </a:prstGeom>
        </p:spPr>
        <p:txBody>
          <a:bodyPr anchor="t" rtlCol="false" tIns="0" lIns="0" bIns="0" rIns="0">
            <a:spAutoFit/>
          </a:bodyPr>
          <a:lstStyle/>
          <a:p>
            <a:pPr algn="ctr">
              <a:lnSpc>
                <a:spcPts val="8964"/>
              </a:lnSpc>
            </a:pPr>
            <a:r>
              <a:rPr lang="en-US" sz="8964">
                <a:solidFill>
                  <a:srgbClr val="F8F8F8"/>
                </a:solidFill>
                <a:latin typeface="Lilita One"/>
                <a:ea typeface="Lilita One"/>
                <a:cs typeface="Lilita One"/>
                <a:sym typeface="Lilita One"/>
              </a:rPr>
              <a:t>DAFTAR ANGGOTA</a:t>
            </a:r>
          </a:p>
        </p:txBody>
      </p:sp>
      <p:sp>
        <p:nvSpPr>
          <p:cNvPr name="TextBox 41" id="41"/>
          <p:cNvSpPr txBox="true"/>
          <p:nvPr/>
        </p:nvSpPr>
        <p:spPr>
          <a:xfrm rot="0">
            <a:off x="3783219" y="5039133"/>
            <a:ext cx="1807861" cy="318653"/>
          </a:xfrm>
          <a:prstGeom prst="rect">
            <a:avLst/>
          </a:prstGeom>
        </p:spPr>
        <p:txBody>
          <a:bodyPr anchor="t" rtlCol="false" tIns="0" lIns="0" bIns="0" rIns="0">
            <a:spAutoFit/>
          </a:bodyPr>
          <a:lstStyle/>
          <a:p>
            <a:pPr algn="ctr">
              <a:lnSpc>
                <a:spcPts val="2631"/>
              </a:lnSpc>
            </a:pPr>
            <a:r>
              <a:rPr lang="en-US" sz="1879" b="true">
                <a:solidFill>
                  <a:srgbClr val="F8F8F8"/>
                </a:solidFill>
                <a:latin typeface="TT Norms Bold"/>
                <a:ea typeface="TT Norms Bold"/>
                <a:cs typeface="TT Norms Bold"/>
                <a:sym typeface="TT Norms Bold"/>
              </a:rPr>
              <a:t>Kaisar</a:t>
            </a:r>
          </a:p>
        </p:txBody>
      </p:sp>
      <p:sp>
        <p:nvSpPr>
          <p:cNvPr name="TextBox 42" id="42"/>
          <p:cNvSpPr txBox="true"/>
          <p:nvPr/>
        </p:nvSpPr>
        <p:spPr>
          <a:xfrm rot="0">
            <a:off x="6686838" y="5036966"/>
            <a:ext cx="1672589" cy="318653"/>
          </a:xfrm>
          <a:prstGeom prst="rect">
            <a:avLst/>
          </a:prstGeom>
        </p:spPr>
        <p:txBody>
          <a:bodyPr anchor="t" rtlCol="false" tIns="0" lIns="0" bIns="0" rIns="0">
            <a:spAutoFit/>
          </a:bodyPr>
          <a:lstStyle/>
          <a:p>
            <a:pPr algn="ctr">
              <a:lnSpc>
                <a:spcPts val="2631"/>
              </a:lnSpc>
            </a:pPr>
            <a:r>
              <a:rPr lang="en-US" sz="1879" b="true">
                <a:solidFill>
                  <a:srgbClr val="F8F8F8"/>
                </a:solidFill>
                <a:latin typeface="TT Norms Bold"/>
                <a:ea typeface="TT Norms Bold"/>
                <a:cs typeface="TT Norms Bold"/>
                <a:sym typeface="TT Norms Bold"/>
              </a:rPr>
              <a:t>Yogi</a:t>
            </a:r>
          </a:p>
        </p:txBody>
      </p:sp>
      <p:sp>
        <p:nvSpPr>
          <p:cNvPr name="TextBox 43" id="43"/>
          <p:cNvSpPr txBox="true"/>
          <p:nvPr/>
        </p:nvSpPr>
        <p:spPr>
          <a:xfrm rot="0">
            <a:off x="9655599" y="5036966"/>
            <a:ext cx="1479588" cy="318653"/>
          </a:xfrm>
          <a:prstGeom prst="rect">
            <a:avLst/>
          </a:prstGeom>
        </p:spPr>
        <p:txBody>
          <a:bodyPr anchor="t" rtlCol="false" tIns="0" lIns="0" bIns="0" rIns="0">
            <a:spAutoFit/>
          </a:bodyPr>
          <a:lstStyle/>
          <a:p>
            <a:pPr algn="ctr">
              <a:lnSpc>
                <a:spcPts val="2631"/>
              </a:lnSpc>
            </a:pPr>
            <a:r>
              <a:rPr lang="en-US" sz="1879" b="true">
                <a:solidFill>
                  <a:srgbClr val="F8F8F8"/>
                </a:solidFill>
                <a:latin typeface="TT Norms Bold"/>
                <a:ea typeface="TT Norms Bold"/>
                <a:cs typeface="TT Norms Bold"/>
                <a:sym typeface="TT Norms Bold"/>
              </a:rPr>
              <a:t>Alber</a:t>
            </a:r>
          </a:p>
        </p:txBody>
      </p:sp>
      <p:sp>
        <p:nvSpPr>
          <p:cNvPr name="TextBox 44" id="44"/>
          <p:cNvSpPr txBox="true"/>
          <p:nvPr/>
        </p:nvSpPr>
        <p:spPr>
          <a:xfrm rot="0">
            <a:off x="12529957" y="5036966"/>
            <a:ext cx="1479588" cy="318653"/>
          </a:xfrm>
          <a:prstGeom prst="rect">
            <a:avLst/>
          </a:prstGeom>
        </p:spPr>
        <p:txBody>
          <a:bodyPr anchor="t" rtlCol="false" tIns="0" lIns="0" bIns="0" rIns="0">
            <a:spAutoFit/>
          </a:bodyPr>
          <a:lstStyle/>
          <a:p>
            <a:pPr algn="ctr">
              <a:lnSpc>
                <a:spcPts val="2631"/>
              </a:lnSpc>
            </a:pPr>
            <a:r>
              <a:rPr lang="en-US" sz="1879" b="true">
                <a:solidFill>
                  <a:srgbClr val="F8F8F8"/>
                </a:solidFill>
                <a:latin typeface="TT Norms Bold"/>
                <a:ea typeface="TT Norms Bold"/>
                <a:cs typeface="TT Norms Bold"/>
                <a:sym typeface="TT Norms Bold"/>
              </a:rPr>
              <a:t>Zaki</a:t>
            </a:r>
          </a:p>
        </p:txBody>
      </p:sp>
      <p:sp>
        <p:nvSpPr>
          <p:cNvPr name="TextBox 45" id="45"/>
          <p:cNvSpPr txBox="true"/>
          <p:nvPr/>
        </p:nvSpPr>
        <p:spPr>
          <a:xfrm rot="0">
            <a:off x="6830102" y="8267815"/>
            <a:ext cx="1479588" cy="318653"/>
          </a:xfrm>
          <a:prstGeom prst="rect">
            <a:avLst/>
          </a:prstGeom>
        </p:spPr>
        <p:txBody>
          <a:bodyPr anchor="t" rtlCol="false" tIns="0" lIns="0" bIns="0" rIns="0">
            <a:spAutoFit/>
          </a:bodyPr>
          <a:lstStyle/>
          <a:p>
            <a:pPr algn="ctr">
              <a:lnSpc>
                <a:spcPts val="2631"/>
              </a:lnSpc>
            </a:pPr>
            <a:r>
              <a:rPr lang="en-US" sz="1879" b="true">
                <a:solidFill>
                  <a:srgbClr val="F8F8F8"/>
                </a:solidFill>
                <a:latin typeface="TT Norms Bold"/>
                <a:ea typeface="TT Norms Bold"/>
                <a:cs typeface="TT Norms Bold"/>
                <a:sym typeface="TT Norms Bold"/>
              </a:rPr>
              <a:t>Hartiti</a:t>
            </a:r>
          </a:p>
        </p:txBody>
      </p:sp>
      <p:sp>
        <p:nvSpPr>
          <p:cNvPr name="TextBox 46" id="46"/>
          <p:cNvSpPr txBox="true"/>
          <p:nvPr/>
        </p:nvSpPr>
        <p:spPr>
          <a:xfrm rot="0">
            <a:off x="9749042" y="8267815"/>
            <a:ext cx="1479588" cy="318653"/>
          </a:xfrm>
          <a:prstGeom prst="rect">
            <a:avLst/>
          </a:prstGeom>
        </p:spPr>
        <p:txBody>
          <a:bodyPr anchor="t" rtlCol="false" tIns="0" lIns="0" bIns="0" rIns="0">
            <a:spAutoFit/>
          </a:bodyPr>
          <a:lstStyle/>
          <a:p>
            <a:pPr algn="ctr">
              <a:lnSpc>
                <a:spcPts val="2631"/>
              </a:lnSpc>
            </a:pPr>
            <a:r>
              <a:rPr lang="en-US" sz="1879" b="true">
                <a:solidFill>
                  <a:srgbClr val="F8F8F8"/>
                </a:solidFill>
                <a:latin typeface="TT Norms Bold"/>
                <a:ea typeface="TT Norms Bold"/>
                <a:cs typeface="TT Norms Bold"/>
                <a:sym typeface="TT Norms Bold"/>
              </a:rPr>
              <a:t>Putri Intan</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FAF3F3"/>
        </a:solidFill>
      </p:bgPr>
    </p:bg>
    <p:spTree>
      <p:nvGrpSpPr>
        <p:cNvPr id="1" name=""/>
        <p:cNvGrpSpPr/>
        <p:nvPr/>
      </p:nvGrpSpPr>
      <p:grpSpPr>
        <a:xfrm>
          <a:off x="0" y="0"/>
          <a:ext cx="0" cy="0"/>
          <a:chOff x="0" y="0"/>
          <a:chExt cx="0" cy="0"/>
        </a:xfrm>
      </p:grpSpPr>
      <p:sp>
        <p:nvSpPr>
          <p:cNvPr name="Freeform 2" id="2"/>
          <p:cNvSpPr/>
          <p:nvPr/>
        </p:nvSpPr>
        <p:spPr>
          <a:xfrm flipH="false" flipV="false" rot="0">
            <a:off x="-1710140" y="2560561"/>
            <a:ext cx="7876905" cy="7726439"/>
          </a:xfrm>
          <a:custGeom>
            <a:avLst/>
            <a:gdLst/>
            <a:ahLst/>
            <a:cxnLst/>
            <a:rect r="r" b="b" t="t" l="l"/>
            <a:pathLst>
              <a:path h="7726439" w="7876905">
                <a:moveTo>
                  <a:pt x="0" y="0"/>
                </a:moveTo>
                <a:lnTo>
                  <a:pt x="7876905" y="0"/>
                </a:lnTo>
                <a:lnTo>
                  <a:pt x="7876905" y="7726439"/>
                </a:lnTo>
                <a:lnTo>
                  <a:pt x="0" y="772643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2598715" y="-615042"/>
            <a:ext cx="7876905" cy="7726439"/>
          </a:xfrm>
          <a:custGeom>
            <a:avLst/>
            <a:gdLst/>
            <a:ahLst/>
            <a:cxnLst/>
            <a:rect r="r" b="b" t="t" l="l"/>
            <a:pathLst>
              <a:path h="7726439" w="7876905">
                <a:moveTo>
                  <a:pt x="0" y="0"/>
                </a:moveTo>
                <a:lnTo>
                  <a:pt x="7876905" y="0"/>
                </a:lnTo>
                <a:lnTo>
                  <a:pt x="7876905" y="7726439"/>
                </a:lnTo>
                <a:lnTo>
                  <a:pt x="0" y="772643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488696" y="364688"/>
            <a:ext cx="17310608" cy="9505931"/>
            <a:chOff x="0" y="0"/>
            <a:chExt cx="774713" cy="425425"/>
          </a:xfrm>
        </p:grpSpPr>
        <p:sp>
          <p:nvSpPr>
            <p:cNvPr name="Freeform 5" id="5"/>
            <p:cNvSpPr/>
            <p:nvPr/>
          </p:nvSpPr>
          <p:spPr>
            <a:xfrm flipH="false" flipV="false" rot="0">
              <a:off x="0" y="0"/>
              <a:ext cx="774713" cy="425425"/>
            </a:xfrm>
            <a:custGeom>
              <a:avLst/>
              <a:gdLst/>
              <a:ahLst/>
              <a:cxnLst/>
              <a:rect r="r" b="b" t="t" l="l"/>
              <a:pathLst>
                <a:path h="425425" w="774713">
                  <a:moveTo>
                    <a:pt x="571513" y="0"/>
                  </a:moveTo>
                  <a:cubicBezTo>
                    <a:pt x="683737" y="0"/>
                    <a:pt x="774713" y="95235"/>
                    <a:pt x="774713" y="212713"/>
                  </a:cubicBezTo>
                  <a:cubicBezTo>
                    <a:pt x="774713" y="330191"/>
                    <a:pt x="683737" y="425425"/>
                    <a:pt x="571513" y="425425"/>
                  </a:cubicBezTo>
                  <a:lnTo>
                    <a:pt x="203200" y="425425"/>
                  </a:lnTo>
                  <a:cubicBezTo>
                    <a:pt x="90976" y="425425"/>
                    <a:pt x="0" y="330191"/>
                    <a:pt x="0" y="212713"/>
                  </a:cubicBezTo>
                  <a:cubicBezTo>
                    <a:pt x="0" y="95235"/>
                    <a:pt x="90976" y="0"/>
                    <a:pt x="203200" y="0"/>
                  </a:cubicBezTo>
                  <a:close/>
                </a:path>
              </a:pathLst>
            </a:custGeom>
            <a:solidFill>
              <a:srgbClr val="E9EAF6"/>
            </a:solidFill>
            <a:ln cap="sq">
              <a:noFill/>
              <a:prstDash val="solid"/>
              <a:miter/>
            </a:ln>
          </p:spPr>
        </p:sp>
        <p:sp>
          <p:nvSpPr>
            <p:cNvPr name="TextBox 6" id="6"/>
            <p:cNvSpPr txBox="true"/>
            <p:nvPr/>
          </p:nvSpPr>
          <p:spPr>
            <a:xfrm>
              <a:off x="0" y="-38100"/>
              <a:ext cx="774713" cy="463525"/>
            </a:xfrm>
            <a:prstGeom prst="rect">
              <a:avLst/>
            </a:prstGeom>
          </p:spPr>
          <p:txBody>
            <a:bodyPr anchor="ctr" rtlCol="false" tIns="50800" lIns="50800" bIns="50800" rIns="50800"/>
            <a:lstStyle/>
            <a:p>
              <a:pPr algn="ctr">
                <a:lnSpc>
                  <a:spcPts val="2659"/>
                </a:lnSpc>
              </a:pPr>
            </a:p>
          </p:txBody>
        </p:sp>
      </p:grpSp>
      <p:sp>
        <p:nvSpPr>
          <p:cNvPr name="Freeform 7" id="7"/>
          <p:cNvSpPr/>
          <p:nvPr/>
        </p:nvSpPr>
        <p:spPr>
          <a:xfrm flipH="false" flipV="false" rot="0">
            <a:off x="12598715" y="3248178"/>
            <a:ext cx="5689285" cy="7379969"/>
          </a:xfrm>
          <a:custGeom>
            <a:avLst/>
            <a:gdLst/>
            <a:ahLst/>
            <a:cxnLst/>
            <a:rect r="r" b="b" t="t" l="l"/>
            <a:pathLst>
              <a:path h="7379969" w="5689285">
                <a:moveTo>
                  <a:pt x="0" y="0"/>
                </a:moveTo>
                <a:lnTo>
                  <a:pt x="5689285" y="0"/>
                </a:lnTo>
                <a:lnTo>
                  <a:pt x="5689285" y="7379968"/>
                </a:lnTo>
                <a:lnTo>
                  <a:pt x="0" y="737996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137149">
            <a:off x="798905" y="392089"/>
            <a:ext cx="1402006" cy="1402006"/>
          </a:xfrm>
          <a:custGeom>
            <a:avLst/>
            <a:gdLst/>
            <a:ahLst/>
            <a:cxnLst/>
            <a:rect r="r" b="b" t="t" l="l"/>
            <a:pathLst>
              <a:path h="1402006" w="1402006">
                <a:moveTo>
                  <a:pt x="0" y="0"/>
                </a:moveTo>
                <a:lnTo>
                  <a:pt x="1402006" y="0"/>
                </a:lnTo>
                <a:lnTo>
                  <a:pt x="1402006" y="1402006"/>
                </a:lnTo>
                <a:lnTo>
                  <a:pt x="0" y="140200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1248570">
            <a:off x="233784" y="7074551"/>
            <a:ext cx="2532247" cy="3608124"/>
          </a:xfrm>
          <a:custGeom>
            <a:avLst/>
            <a:gdLst/>
            <a:ahLst/>
            <a:cxnLst/>
            <a:rect r="r" b="b" t="t" l="l"/>
            <a:pathLst>
              <a:path h="3608124" w="2532247">
                <a:moveTo>
                  <a:pt x="0" y="0"/>
                </a:moveTo>
                <a:lnTo>
                  <a:pt x="2532247" y="0"/>
                </a:lnTo>
                <a:lnTo>
                  <a:pt x="2532247" y="3608124"/>
                </a:lnTo>
                <a:lnTo>
                  <a:pt x="0" y="360812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0" id="10"/>
          <p:cNvSpPr txBox="true"/>
          <p:nvPr/>
        </p:nvSpPr>
        <p:spPr>
          <a:xfrm rot="0">
            <a:off x="1499908" y="4236634"/>
            <a:ext cx="11032738" cy="4375150"/>
          </a:xfrm>
          <a:prstGeom prst="rect">
            <a:avLst/>
          </a:prstGeom>
        </p:spPr>
        <p:txBody>
          <a:bodyPr anchor="t" rtlCol="false" tIns="0" lIns="0" bIns="0" rIns="0">
            <a:spAutoFit/>
          </a:bodyPr>
          <a:lstStyle/>
          <a:p>
            <a:pPr algn="l">
              <a:lnSpc>
                <a:spcPts val="3499"/>
              </a:lnSpc>
            </a:pPr>
            <a:r>
              <a:rPr lang="en-US" sz="2499">
                <a:solidFill>
                  <a:srgbClr val="222366"/>
                </a:solidFill>
                <a:latin typeface="Public Sans"/>
                <a:ea typeface="Public Sans"/>
                <a:cs typeface="Public Sans"/>
                <a:sym typeface="Public Sans"/>
              </a:rPr>
              <a:t>Dari penelitian ini juga diperoleh visualisasi struktur molekul senyawa PARP yang memenuhi ketentuan Lipinski Rule. Dari model yang dibangun peneliti, menunjukkan akurasi yang sangat tinggi dalam melakukan klasifikasi bioaktivitas protein PARP pada kanker. Dengan menggunakan hyperparameter tuning, model klasifikasi bioaktivitas protein PARP diperoleh akurasi sebesar 0.954 yang sangat tinggi. Dan juga telah mampu memprediksi nilai pIC50 dengan akurasi tinggi. Yang mana nilai prediksi memiliki nilai dominan 7, yang menunjukkan nilai pIC50 senyawa tersebut efektif sebagai obat</a:t>
            </a:r>
          </a:p>
          <a:p>
            <a:pPr algn="l">
              <a:lnSpc>
                <a:spcPts val="3499"/>
              </a:lnSpc>
            </a:pPr>
          </a:p>
        </p:txBody>
      </p:sp>
      <p:sp>
        <p:nvSpPr>
          <p:cNvPr name="TextBox 11" id="11"/>
          <p:cNvSpPr txBox="true"/>
          <p:nvPr/>
        </p:nvSpPr>
        <p:spPr>
          <a:xfrm rot="0">
            <a:off x="1499908" y="2155940"/>
            <a:ext cx="11297400" cy="1746250"/>
          </a:xfrm>
          <a:prstGeom prst="rect">
            <a:avLst/>
          </a:prstGeom>
        </p:spPr>
        <p:txBody>
          <a:bodyPr anchor="t" rtlCol="false" tIns="0" lIns="0" bIns="0" rIns="0">
            <a:spAutoFit/>
          </a:bodyPr>
          <a:lstStyle/>
          <a:p>
            <a:pPr algn="l">
              <a:lnSpc>
                <a:spcPts val="3499"/>
              </a:lnSpc>
            </a:pPr>
            <a:r>
              <a:rPr lang="en-US" sz="2499">
                <a:solidFill>
                  <a:srgbClr val="222366"/>
                </a:solidFill>
                <a:latin typeface="Public Sans"/>
                <a:ea typeface="Public Sans"/>
                <a:cs typeface="Public Sans"/>
                <a:sym typeface="Public Sans"/>
              </a:rPr>
              <a:t>PARP merupakan salah satu suatu senyawa berpotensi dalam sebagai obat Kanker bahkan terkhusus Kanker Payudara ataupun Kanker Ovarium. Penggunaan model Support Vector Machine juga sangat efektif dalam membantu identifikasi molekul penyusun obat kanker</a:t>
            </a:r>
          </a:p>
        </p:txBody>
      </p:sp>
      <p:sp>
        <p:nvSpPr>
          <p:cNvPr name="TextBox 12" id="12"/>
          <p:cNvSpPr txBox="true"/>
          <p:nvPr/>
        </p:nvSpPr>
        <p:spPr>
          <a:xfrm rot="0">
            <a:off x="2806273" y="-51813"/>
            <a:ext cx="12637084" cy="1144905"/>
          </a:xfrm>
          <a:prstGeom prst="rect">
            <a:avLst/>
          </a:prstGeom>
        </p:spPr>
        <p:txBody>
          <a:bodyPr anchor="t" rtlCol="false" tIns="0" lIns="0" bIns="0" rIns="0">
            <a:spAutoFit/>
          </a:bodyPr>
          <a:lstStyle/>
          <a:p>
            <a:pPr algn="ctr">
              <a:lnSpc>
                <a:spcPts val="8819"/>
              </a:lnSpc>
            </a:pPr>
            <a:r>
              <a:rPr lang="en-US" sz="6300" u="sng">
                <a:solidFill>
                  <a:srgbClr val="222366"/>
                </a:solidFill>
                <a:latin typeface="Brick Sans"/>
                <a:ea typeface="Brick Sans"/>
                <a:cs typeface="Brick Sans"/>
                <a:sym typeface="Brick Sans"/>
              </a:rPr>
              <a:t>KESIMPULAN</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FF4DF"/>
        </a:solidFill>
      </p:bgPr>
    </p:bg>
    <p:spTree>
      <p:nvGrpSpPr>
        <p:cNvPr id="1" name=""/>
        <p:cNvGrpSpPr/>
        <p:nvPr/>
      </p:nvGrpSpPr>
      <p:grpSpPr>
        <a:xfrm>
          <a:off x="0" y="0"/>
          <a:ext cx="0" cy="0"/>
          <a:chOff x="0" y="0"/>
          <a:chExt cx="0" cy="0"/>
        </a:xfrm>
      </p:grpSpPr>
      <p:sp>
        <p:nvSpPr>
          <p:cNvPr name="Freeform 2" id="2"/>
          <p:cNvSpPr/>
          <p:nvPr/>
        </p:nvSpPr>
        <p:spPr>
          <a:xfrm flipH="false" flipV="false" rot="0">
            <a:off x="0" y="9258300"/>
            <a:ext cx="19078802" cy="2909973"/>
          </a:xfrm>
          <a:custGeom>
            <a:avLst/>
            <a:gdLst/>
            <a:ahLst/>
            <a:cxnLst/>
            <a:rect r="r" b="b" t="t" l="l"/>
            <a:pathLst>
              <a:path h="2909973" w="19078802">
                <a:moveTo>
                  <a:pt x="0" y="0"/>
                </a:moveTo>
                <a:lnTo>
                  <a:pt x="19078802" y="0"/>
                </a:lnTo>
                <a:lnTo>
                  <a:pt x="19078802" y="2909973"/>
                </a:lnTo>
                <a:lnTo>
                  <a:pt x="0" y="2909973"/>
                </a:lnTo>
                <a:lnTo>
                  <a:pt x="0" y="0"/>
                </a:lnTo>
                <a:close/>
              </a:path>
            </a:pathLst>
          </a:custGeom>
          <a:blipFill>
            <a:blip r:embed="rId2"/>
            <a:stretch>
              <a:fillRect l="0" t="-52033" r="0" b="-52033"/>
            </a:stretch>
          </a:blipFill>
        </p:spPr>
      </p:sp>
      <p:grpSp>
        <p:nvGrpSpPr>
          <p:cNvPr name="Group 3" id="3"/>
          <p:cNvGrpSpPr/>
          <p:nvPr/>
        </p:nvGrpSpPr>
        <p:grpSpPr>
          <a:xfrm rot="0">
            <a:off x="6840348" y="0"/>
            <a:ext cx="12797076" cy="10713286"/>
            <a:chOff x="0" y="0"/>
            <a:chExt cx="4285023" cy="3587278"/>
          </a:xfrm>
        </p:grpSpPr>
        <p:sp>
          <p:nvSpPr>
            <p:cNvPr name="Freeform 4" id="4"/>
            <p:cNvSpPr/>
            <p:nvPr/>
          </p:nvSpPr>
          <p:spPr>
            <a:xfrm flipH="false" flipV="false" rot="0">
              <a:off x="0" y="0"/>
              <a:ext cx="4285023" cy="3587278"/>
            </a:xfrm>
            <a:custGeom>
              <a:avLst/>
              <a:gdLst/>
              <a:ahLst/>
              <a:cxnLst/>
              <a:rect r="r" b="b" t="t" l="l"/>
              <a:pathLst>
                <a:path h="3587278" w="4285023">
                  <a:moveTo>
                    <a:pt x="30854" y="0"/>
                  </a:moveTo>
                  <a:lnTo>
                    <a:pt x="4254169" y="0"/>
                  </a:lnTo>
                  <a:cubicBezTo>
                    <a:pt x="4262352" y="0"/>
                    <a:pt x="4270199" y="3251"/>
                    <a:pt x="4275986" y="9037"/>
                  </a:cubicBezTo>
                  <a:cubicBezTo>
                    <a:pt x="4281772" y="14823"/>
                    <a:pt x="4285023" y="22671"/>
                    <a:pt x="4285023" y="30854"/>
                  </a:cubicBezTo>
                  <a:lnTo>
                    <a:pt x="4285023" y="3556424"/>
                  </a:lnTo>
                  <a:cubicBezTo>
                    <a:pt x="4285023" y="3564608"/>
                    <a:pt x="4281772" y="3572455"/>
                    <a:pt x="4275986" y="3578242"/>
                  </a:cubicBezTo>
                  <a:cubicBezTo>
                    <a:pt x="4270199" y="3584028"/>
                    <a:pt x="4262352" y="3587278"/>
                    <a:pt x="4254169" y="3587278"/>
                  </a:cubicBezTo>
                  <a:lnTo>
                    <a:pt x="30854" y="3587278"/>
                  </a:lnTo>
                  <a:cubicBezTo>
                    <a:pt x="22671" y="3587278"/>
                    <a:pt x="14823" y="3584028"/>
                    <a:pt x="9037" y="3578242"/>
                  </a:cubicBezTo>
                  <a:cubicBezTo>
                    <a:pt x="3251" y="3572455"/>
                    <a:pt x="0" y="3564608"/>
                    <a:pt x="0" y="3556424"/>
                  </a:cubicBezTo>
                  <a:lnTo>
                    <a:pt x="0" y="30854"/>
                  </a:lnTo>
                  <a:cubicBezTo>
                    <a:pt x="0" y="22671"/>
                    <a:pt x="3251" y="14823"/>
                    <a:pt x="9037" y="9037"/>
                  </a:cubicBezTo>
                  <a:cubicBezTo>
                    <a:pt x="14823" y="3251"/>
                    <a:pt x="22671" y="0"/>
                    <a:pt x="30854" y="0"/>
                  </a:cubicBezTo>
                  <a:close/>
                </a:path>
              </a:pathLst>
            </a:custGeom>
            <a:solidFill>
              <a:srgbClr val="005A8D"/>
            </a:solidFill>
            <a:ln cap="rnd">
              <a:noFill/>
              <a:prstDash val="solid"/>
              <a:round/>
            </a:ln>
          </p:spPr>
        </p:sp>
        <p:sp>
          <p:nvSpPr>
            <p:cNvPr name="TextBox 5" id="5"/>
            <p:cNvSpPr txBox="true"/>
            <p:nvPr/>
          </p:nvSpPr>
          <p:spPr>
            <a:xfrm>
              <a:off x="0" y="-28575"/>
              <a:ext cx="4285023" cy="3615853"/>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1054504" y="1295128"/>
            <a:ext cx="8509087" cy="8991872"/>
          </a:xfrm>
          <a:custGeom>
            <a:avLst/>
            <a:gdLst/>
            <a:ahLst/>
            <a:cxnLst/>
            <a:rect r="r" b="b" t="t" l="l"/>
            <a:pathLst>
              <a:path h="8991872" w="8509087">
                <a:moveTo>
                  <a:pt x="0" y="0"/>
                </a:moveTo>
                <a:lnTo>
                  <a:pt x="8509087" y="0"/>
                </a:lnTo>
                <a:lnTo>
                  <a:pt x="8509087" y="8991872"/>
                </a:lnTo>
                <a:lnTo>
                  <a:pt x="0" y="899187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7" id="7"/>
          <p:cNvGrpSpPr/>
          <p:nvPr/>
        </p:nvGrpSpPr>
        <p:grpSpPr>
          <a:xfrm rot="0">
            <a:off x="10297547" y="3114064"/>
            <a:ext cx="6669249" cy="1925615"/>
            <a:chOff x="0" y="0"/>
            <a:chExt cx="1845302" cy="532795"/>
          </a:xfrm>
        </p:grpSpPr>
        <p:sp>
          <p:nvSpPr>
            <p:cNvPr name="Freeform 8" id="8"/>
            <p:cNvSpPr/>
            <p:nvPr/>
          </p:nvSpPr>
          <p:spPr>
            <a:xfrm flipH="false" flipV="false" rot="0">
              <a:off x="0" y="0"/>
              <a:ext cx="1845302" cy="532795"/>
            </a:xfrm>
            <a:custGeom>
              <a:avLst/>
              <a:gdLst/>
              <a:ahLst/>
              <a:cxnLst/>
              <a:rect r="r" b="b" t="t" l="l"/>
              <a:pathLst>
                <a:path h="532795" w="1845302">
                  <a:moveTo>
                    <a:pt x="59203" y="0"/>
                  </a:moveTo>
                  <a:lnTo>
                    <a:pt x="1786099" y="0"/>
                  </a:lnTo>
                  <a:cubicBezTo>
                    <a:pt x="1818796" y="0"/>
                    <a:pt x="1845302" y="26506"/>
                    <a:pt x="1845302" y="59203"/>
                  </a:cubicBezTo>
                  <a:lnTo>
                    <a:pt x="1845302" y="473592"/>
                  </a:lnTo>
                  <a:cubicBezTo>
                    <a:pt x="1845302" y="489294"/>
                    <a:pt x="1839065" y="504352"/>
                    <a:pt x="1827962" y="515455"/>
                  </a:cubicBezTo>
                  <a:cubicBezTo>
                    <a:pt x="1816859" y="526557"/>
                    <a:pt x="1801801" y="532795"/>
                    <a:pt x="1786099" y="532795"/>
                  </a:cubicBezTo>
                  <a:lnTo>
                    <a:pt x="59203" y="532795"/>
                  </a:lnTo>
                  <a:cubicBezTo>
                    <a:pt x="26506" y="532795"/>
                    <a:pt x="0" y="506289"/>
                    <a:pt x="0" y="473592"/>
                  </a:cubicBezTo>
                  <a:lnTo>
                    <a:pt x="0" y="59203"/>
                  </a:lnTo>
                  <a:cubicBezTo>
                    <a:pt x="0" y="26506"/>
                    <a:pt x="26506" y="0"/>
                    <a:pt x="59203" y="0"/>
                  </a:cubicBezTo>
                  <a:close/>
                </a:path>
              </a:pathLst>
            </a:custGeom>
            <a:solidFill>
              <a:srgbClr val="5E8AF5"/>
            </a:solidFill>
          </p:spPr>
        </p:sp>
        <p:sp>
          <p:nvSpPr>
            <p:cNvPr name="TextBox 9" id="9"/>
            <p:cNvSpPr txBox="true"/>
            <p:nvPr/>
          </p:nvSpPr>
          <p:spPr>
            <a:xfrm>
              <a:off x="0" y="-28575"/>
              <a:ext cx="1845302" cy="561370"/>
            </a:xfrm>
            <a:prstGeom prst="rect">
              <a:avLst/>
            </a:prstGeom>
          </p:spPr>
          <p:txBody>
            <a:bodyPr anchor="ctr" rtlCol="false" tIns="50800" lIns="50800" bIns="50800" rIns="50800"/>
            <a:lstStyle/>
            <a:p>
              <a:pPr algn="ctr">
                <a:lnSpc>
                  <a:spcPts val="2659"/>
                </a:lnSpc>
              </a:pPr>
            </a:p>
          </p:txBody>
        </p:sp>
      </p:grpSp>
      <p:grpSp>
        <p:nvGrpSpPr>
          <p:cNvPr name="Group 10" id="10"/>
          <p:cNvGrpSpPr/>
          <p:nvPr/>
        </p:nvGrpSpPr>
        <p:grpSpPr>
          <a:xfrm rot="0">
            <a:off x="10297547" y="5243881"/>
            <a:ext cx="6669249" cy="1925615"/>
            <a:chOff x="0" y="0"/>
            <a:chExt cx="1845302" cy="532795"/>
          </a:xfrm>
        </p:grpSpPr>
        <p:sp>
          <p:nvSpPr>
            <p:cNvPr name="Freeform 11" id="11"/>
            <p:cNvSpPr/>
            <p:nvPr/>
          </p:nvSpPr>
          <p:spPr>
            <a:xfrm flipH="false" flipV="false" rot="0">
              <a:off x="0" y="0"/>
              <a:ext cx="1845302" cy="532795"/>
            </a:xfrm>
            <a:custGeom>
              <a:avLst/>
              <a:gdLst/>
              <a:ahLst/>
              <a:cxnLst/>
              <a:rect r="r" b="b" t="t" l="l"/>
              <a:pathLst>
                <a:path h="532795" w="1845302">
                  <a:moveTo>
                    <a:pt x="59203" y="0"/>
                  </a:moveTo>
                  <a:lnTo>
                    <a:pt x="1786099" y="0"/>
                  </a:lnTo>
                  <a:cubicBezTo>
                    <a:pt x="1818796" y="0"/>
                    <a:pt x="1845302" y="26506"/>
                    <a:pt x="1845302" y="59203"/>
                  </a:cubicBezTo>
                  <a:lnTo>
                    <a:pt x="1845302" y="473592"/>
                  </a:lnTo>
                  <a:cubicBezTo>
                    <a:pt x="1845302" y="489294"/>
                    <a:pt x="1839065" y="504352"/>
                    <a:pt x="1827962" y="515455"/>
                  </a:cubicBezTo>
                  <a:cubicBezTo>
                    <a:pt x="1816859" y="526557"/>
                    <a:pt x="1801801" y="532795"/>
                    <a:pt x="1786099" y="532795"/>
                  </a:cubicBezTo>
                  <a:lnTo>
                    <a:pt x="59203" y="532795"/>
                  </a:lnTo>
                  <a:cubicBezTo>
                    <a:pt x="26506" y="532795"/>
                    <a:pt x="0" y="506289"/>
                    <a:pt x="0" y="473592"/>
                  </a:cubicBezTo>
                  <a:lnTo>
                    <a:pt x="0" y="59203"/>
                  </a:lnTo>
                  <a:cubicBezTo>
                    <a:pt x="0" y="26506"/>
                    <a:pt x="26506" y="0"/>
                    <a:pt x="59203" y="0"/>
                  </a:cubicBezTo>
                  <a:close/>
                </a:path>
              </a:pathLst>
            </a:custGeom>
            <a:solidFill>
              <a:srgbClr val="5E8AF5"/>
            </a:solidFill>
          </p:spPr>
        </p:sp>
        <p:sp>
          <p:nvSpPr>
            <p:cNvPr name="TextBox 12" id="12"/>
            <p:cNvSpPr txBox="true"/>
            <p:nvPr/>
          </p:nvSpPr>
          <p:spPr>
            <a:xfrm>
              <a:off x="0" y="-28575"/>
              <a:ext cx="1845302" cy="561370"/>
            </a:xfrm>
            <a:prstGeom prst="rect">
              <a:avLst/>
            </a:prstGeom>
          </p:spPr>
          <p:txBody>
            <a:bodyPr anchor="ctr" rtlCol="false" tIns="50800" lIns="50800" bIns="50800" rIns="50800"/>
            <a:lstStyle/>
            <a:p>
              <a:pPr algn="ctr">
                <a:lnSpc>
                  <a:spcPts val="2659"/>
                </a:lnSpc>
              </a:pPr>
            </a:p>
          </p:txBody>
        </p:sp>
      </p:grpSp>
      <p:grpSp>
        <p:nvGrpSpPr>
          <p:cNvPr name="Group 13" id="13"/>
          <p:cNvGrpSpPr/>
          <p:nvPr/>
        </p:nvGrpSpPr>
        <p:grpSpPr>
          <a:xfrm rot="0">
            <a:off x="10297547" y="7373699"/>
            <a:ext cx="6669249" cy="1925615"/>
            <a:chOff x="0" y="0"/>
            <a:chExt cx="1845302" cy="532795"/>
          </a:xfrm>
        </p:grpSpPr>
        <p:sp>
          <p:nvSpPr>
            <p:cNvPr name="Freeform 14" id="14"/>
            <p:cNvSpPr/>
            <p:nvPr/>
          </p:nvSpPr>
          <p:spPr>
            <a:xfrm flipH="false" flipV="false" rot="0">
              <a:off x="0" y="0"/>
              <a:ext cx="1845302" cy="532795"/>
            </a:xfrm>
            <a:custGeom>
              <a:avLst/>
              <a:gdLst/>
              <a:ahLst/>
              <a:cxnLst/>
              <a:rect r="r" b="b" t="t" l="l"/>
              <a:pathLst>
                <a:path h="532795" w="1845302">
                  <a:moveTo>
                    <a:pt x="59203" y="0"/>
                  </a:moveTo>
                  <a:lnTo>
                    <a:pt x="1786099" y="0"/>
                  </a:lnTo>
                  <a:cubicBezTo>
                    <a:pt x="1818796" y="0"/>
                    <a:pt x="1845302" y="26506"/>
                    <a:pt x="1845302" y="59203"/>
                  </a:cubicBezTo>
                  <a:lnTo>
                    <a:pt x="1845302" y="473592"/>
                  </a:lnTo>
                  <a:cubicBezTo>
                    <a:pt x="1845302" y="489294"/>
                    <a:pt x="1839065" y="504352"/>
                    <a:pt x="1827962" y="515455"/>
                  </a:cubicBezTo>
                  <a:cubicBezTo>
                    <a:pt x="1816859" y="526557"/>
                    <a:pt x="1801801" y="532795"/>
                    <a:pt x="1786099" y="532795"/>
                  </a:cubicBezTo>
                  <a:lnTo>
                    <a:pt x="59203" y="532795"/>
                  </a:lnTo>
                  <a:cubicBezTo>
                    <a:pt x="26506" y="532795"/>
                    <a:pt x="0" y="506289"/>
                    <a:pt x="0" y="473592"/>
                  </a:cubicBezTo>
                  <a:lnTo>
                    <a:pt x="0" y="59203"/>
                  </a:lnTo>
                  <a:cubicBezTo>
                    <a:pt x="0" y="26506"/>
                    <a:pt x="26506" y="0"/>
                    <a:pt x="59203" y="0"/>
                  </a:cubicBezTo>
                  <a:close/>
                </a:path>
              </a:pathLst>
            </a:custGeom>
            <a:solidFill>
              <a:srgbClr val="5E8AF5"/>
            </a:solidFill>
          </p:spPr>
        </p:sp>
        <p:sp>
          <p:nvSpPr>
            <p:cNvPr name="TextBox 15" id="15"/>
            <p:cNvSpPr txBox="true"/>
            <p:nvPr/>
          </p:nvSpPr>
          <p:spPr>
            <a:xfrm>
              <a:off x="0" y="-28575"/>
              <a:ext cx="1845302" cy="561370"/>
            </a:xfrm>
            <a:prstGeom prst="rect">
              <a:avLst/>
            </a:prstGeom>
          </p:spPr>
          <p:txBody>
            <a:bodyPr anchor="ctr" rtlCol="false" tIns="50800" lIns="50800" bIns="50800" rIns="50800"/>
            <a:lstStyle/>
            <a:p>
              <a:pPr algn="ctr">
                <a:lnSpc>
                  <a:spcPts val="2659"/>
                </a:lnSpc>
              </a:pPr>
            </a:p>
          </p:txBody>
        </p:sp>
      </p:grpSp>
      <p:sp>
        <p:nvSpPr>
          <p:cNvPr name="TextBox 16" id="16"/>
          <p:cNvSpPr txBox="true"/>
          <p:nvPr/>
        </p:nvSpPr>
        <p:spPr>
          <a:xfrm rot="0">
            <a:off x="9539401" y="359878"/>
            <a:ext cx="7990453" cy="2554161"/>
          </a:xfrm>
          <a:prstGeom prst="rect">
            <a:avLst/>
          </a:prstGeom>
        </p:spPr>
        <p:txBody>
          <a:bodyPr anchor="t" rtlCol="false" tIns="0" lIns="0" bIns="0" rIns="0">
            <a:spAutoFit/>
          </a:bodyPr>
          <a:lstStyle/>
          <a:p>
            <a:pPr algn="ctr">
              <a:lnSpc>
                <a:spcPts val="9840"/>
              </a:lnSpc>
            </a:pPr>
            <a:r>
              <a:rPr lang="en-US" sz="9840">
                <a:solidFill>
                  <a:srgbClr val="F8F8F8"/>
                </a:solidFill>
                <a:latin typeface="Lilita One"/>
                <a:ea typeface="Lilita One"/>
                <a:cs typeface="Lilita One"/>
                <a:sym typeface="Lilita One"/>
              </a:rPr>
              <a:t>DAFTAR PEMBAHASAN</a:t>
            </a:r>
          </a:p>
        </p:txBody>
      </p:sp>
      <p:sp>
        <p:nvSpPr>
          <p:cNvPr name="TextBox 17" id="17"/>
          <p:cNvSpPr txBox="true"/>
          <p:nvPr/>
        </p:nvSpPr>
        <p:spPr>
          <a:xfrm rot="0">
            <a:off x="10712837" y="3509736"/>
            <a:ext cx="5838668" cy="1019771"/>
          </a:xfrm>
          <a:prstGeom prst="rect">
            <a:avLst/>
          </a:prstGeom>
        </p:spPr>
        <p:txBody>
          <a:bodyPr anchor="t" rtlCol="false" tIns="0" lIns="0" bIns="0" rIns="0">
            <a:spAutoFit/>
          </a:bodyPr>
          <a:lstStyle/>
          <a:p>
            <a:pPr algn="l">
              <a:lnSpc>
                <a:spcPts val="8367"/>
              </a:lnSpc>
            </a:pPr>
            <a:r>
              <a:rPr lang="en-US" sz="5976" b="true">
                <a:solidFill>
                  <a:srgbClr val="FFD964"/>
                </a:solidFill>
                <a:latin typeface="TT Norms Bold"/>
                <a:ea typeface="TT Norms Bold"/>
                <a:cs typeface="TT Norms Bold"/>
                <a:sym typeface="TT Norms Bold"/>
              </a:rPr>
              <a:t>APA ITU </a:t>
            </a:r>
            <a:r>
              <a:rPr lang="en-US" sz="5976" b="true">
                <a:solidFill>
                  <a:srgbClr val="43D7E2"/>
                </a:solidFill>
                <a:latin typeface="TT Norms Bold"/>
                <a:ea typeface="TT Norms Bold"/>
                <a:cs typeface="TT Norms Bold"/>
                <a:sym typeface="TT Norms Bold"/>
              </a:rPr>
              <a:t>PARP</a:t>
            </a:r>
            <a:r>
              <a:rPr lang="en-US" sz="5976" b="true">
                <a:solidFill>
                  <a:srgbClr val="FFD964"/>
                </a:solidFill>
                <a:latin typeface="TT Norms Bold"/>
                <a:ea typeface="TT Norms Bold"/>
                <a:cs typeface="TT Norms Bold"/>
                <a:sym typeface="TT Norms Bold"/>
              </a:rPr>
              <a:t>?</a:t>
            </a:r>
          </a:p>
        </p:txBody>
      </p:sp>
      <p:sp>
        <p:nvSpPr>
          <p:cNvPr name="TextBox 18" id="18"/>
          <p:cNvSpPr txBox="true"/>
          <p:nvPr/>
        </p:nvSpPr>
        <p:spPr>
          <a:xfrm rot="0">
            <a:off x="10297547" y="5639592"/>
            <a:ext cx="6897856" cy="1019771"/>
          </a:xfrm>
          <a:prstGeom prst="rect">
            <a:avLst/>
          </a:prstGeom>
        </p:spPr>
        <p:txBody>
          <a:bodyPr anchor="t" rtlCol="false" tIns="0" lIns="0" bIns="0" rIns="0">
            <a:spAutoFit/>
          </a:bodyPr>
          <a:lstStyle/>
          <a:p>
            <a:pPr algn="l">
              <a:lnSpc>
                <a:spcPts val="8367"/>
              </a:lnSpc>
            </a:pPr>
            <a:r>
              <a:rPr lang="en-US" sz="5976" b="true">
                <a:solidFill>
                  <a:srgbClr val="FFD964"/>
                </a:solidFill>
                <a:latin typeface="TT Norms Bold"/>
                <a:ea typeface="TT Norms Bold"/>
                <a:cs typeface="TT Norms Bold"/>
                <a:sym typeface="TT Norms Bold"/>
              </a:rPr>
              <a:t>KLASIFIKASI </a:t>
            </a:r>
            <a:r>
              <a:rPr lang="en-US" sz="5976" b="true">
                <a:solidFill>
                  <a:srgbClr val="E23429"/>
                </a:solidFill>
                <a:latin typeface="TT Norms Bold"/>
                <a:ea typeface="TT Norms Bold"/>
                <a:cs typeface="TT Norms Bold"/>
                <a:sym typeface="TT Norms Bold"/>
              </a:rPr>
              <a:t>SVM</a:t>
            </a:r>
          </a:p>
        </p:txBody>
      </p:sp>
      <p:sp>
        <p:nvSpPr>
          <p:cNvPr name="TextBox 19" id="19"/>
          <p:cNvSpPr txBox="true"/>
          <p:nvPr/>
        </p:nvSpPr>
        <p:spPr>
          <a:xfrm rot="0">
            <a:off x="12612139" y="7769355"/>
            <a:ext cx="2491790" cy="1019895"/>
          </a:xfrm>
          <a:prstGeom prst="rect">
            <a:avLst/>
          </a:prstGeom>
        </p:spPr>
        <p:txBody>
          <a:bodyPr anchor="t" rtlCol="false" tIns="0" lIns="0" bIns="0" rIns="0">
            <a:spAutoFit/>
          </a:bodyPr>
          <a:lstStyle/>
          <a:p>
            <a:pPr algn="l">
              <a:lnSpc>
                <a:spcPts val="8367"/>
              </a:lnSpc>
            </a:pPr>
            <a:r>
              <a:rPr lang="en-US" sz="5976" b="true">
                <a:solidFill>
                  <a:srgbClr val="FFD964"/>
                </a:solidFill>
                <a:latin typeface="TT Norms Bold"/>
                <a:ea typeface="TT Norms Bold"/>
                <a:cs typeface="TT Norms Bold"/>
                <a:sym typeface="TT Norms Bold"/>
              </a:rPr>
              <a:t>HASIL</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FF4DF"/>
        </a:solidFill>
      </p:bgPr>
    </p:bg>
    <p:spTree>
      <p:nvGrpSpPr>
        <p:cNvPr id="1" name=""/>
        <p:cNvGrpSpPr/>
        <p:nvPr/>
      </p:nvGrpSpPr>
      <p:grpSpPr>
        <a:xfrm>
          <a:off x="0" y="0"/>
          <a:ext cx="0" cy="0"/>
          <a:chOff x="0" y="0"/>
          <a:chExt cx="0" cy="0"/>
        </a:xfrm>
      </p:grpSpPr>
      <p:sp>
        <p:nvSpPr>
          <p:cNvPr name="Freeform 2" id="2"/>
          <p:cNvSpPr/>
          <p:nvPr/>
        </p:nvSpPr>
        <p:spPr>
          <a:xfrm flipH="false" flipV="false" rot="0">
            <a:off x="0" y="9258300"/>
            <a:ext cx="19078802" cy="2909973"/>
          </a:xfrm>
          <a:custGeom>
            <a:avLst/>
            <a:gdLst/>
            <a:ahLst/>
            <a:cxnLst/>
            <a:rect r="r" b="b" t="t" l="l"/>
            <a:pathLst>
              <a:path h="2909973" w="19078802">
                <a:moveTo>
                  <a:pt x="0" y="0"/>
                </a:moveTo>
                <a:lnTo>
                  <a:pt x="19078802" y="0"/>
                </a:lnTo>
                <a:lnTo>
                  <a:pt x="19078802" y="2909973"/>
                </a:lnTo>
                <a:lnTo>
                  <a:pt x="0" y="2909973"/>
                </a:lnTo>
                <a:lnTo>
                  <a:pt x="0" y="0"/>
                </a:lnTo>
                <a:close/>
              </a:path>
            </a:pathLst>
          </a:custGeom>
          <a:blipFill>
            <a:blip r:embed="rId2"/>
            <a:stretch>
              <a:fillRect l="0" t="-52033" r="0" b="-52033"/>
            </a:stretch>
          </a:blipFill>
        </p:spPr>
      </p:sp>
      <p:grpSp>
        <p:nvGrpSpPr>
          <p:cNvPr name="Group 3" id="3"/>
          <p:cNvGrpSpPr/>
          <p:nvPr/>
        </p:nvGrpSpPr>
        <p:grpSpPr>
          <a:xfrm rot="0">
            <a:off x="7799401" y="1028700"/>
            <a:ext cx="9516847" cy="4393059"/>
            <a:chOff x="0" y="0"/>
            <a:chExt cx="3186658" cy="1470989"/>
          </a:xfrm>
        </p:grpSpPr>
        <p:sp>
          <p:nvSpPr>
            <p:cNvPr name="Freeform 4" id="4"/>
            <p:cNvSpPr/>
            <p:nvPr/>
          </p:nvSpPr>
          <p:spPr>
            <a:xfrm flipH="false" flipV="false" rot="0">
              <a:off x="0" y="0"/>
              <a:ext cx="3186658" cy="1470989"/>
            </a:xfrm>
            <a:custGeom>
              <a:avLst/>
              <a:gdLst/>
              <a:ahLst/>
              <a:cxnLst/>
              <a:rect r="r" b="b" t="t" l="l"/>
              <a:pathLst>
                <a:path h="1470989" w="3186658">
                  <a:moveTo>
                    <a:pt x="41488" y="0"/>
                  </a:moveTo>
                  <a:lnTo>
                    <a:pt x="3145170" y="0"/>
                  </a:lnTo>
                  <a:cubicBezTo>
                    <a:pt x="3156173" y="0"/>
                    <a:pt x="3166726" y="4371"/>
                    <a:pt x="3174507" y="12152"/>
                  </a:cubicBezTo>
                  <a:cubicBezTo>
                    <a:pt x="3182287" y="19932"/>
                    <a:pt x="3186658" y="30485"/>
                    <a:pt x="3186658" y="41488"/>
                  </a:cubicBezTo>
                  <a:lnTo>
                    <a:pt x="3186658" y="1429501"/>
                  </a:lnTo>
                  <a:cubicBezTo>
                    <a:pt x="3186658" y="1440504"/>
                    <a:pt x="3182287" y="1451057"/>
                    <a:pt x="3174507" y="1458837"/>
                  </a:cubicBezTo>
                  <a:cubicBezTo>
                    <a:pt x="3166726" y="1466618"/>
                    <a:pt x="3156173" y="1470989"/>
                    <a:pt x="3145170" y="1470989"/>
                  </a:cubicBezTo>
                  <a:lnTo>
                    <a:pt x="41488" y="1470989"/>
                  </a:lnTo>
                  <a:cubicBezTo>
                    <a:pt x="30485" y="1470989"/>
                    <a:pt x="19932" y="1466618"/>
                    <a:pt x="12152" y="1458837"/>
                  </a:cubicBezTo>
                  <a:cubicBezTo>
                    <a:pt x="4371" y="1451057"/>
                    <a:pt x="0" y="1440504"/>
                    <a:pt x="0" y="1429501"/>
                  </a:cubicBezTo>
                  <a:lnTo>
                    <a:pt x="0" y="41488"/>
                  </a:lnTo>
                  <a:cubicBezTo>
                    <a:pt x="0" y="30485"/>
                    <a:pt x="4371" y="19932"/>
                    <a:pt x="12152" y="12152"/>
                  </a:cubicBezTo>
                  <a:cubicBezTo>
                    <a:pt x="19932" y="4371"/>
                    <a:pt x="30485" y="0"/>
                    <a:pt x="41488" y="0"/>
                  </a:cubicBezTo>
                  <a:close/>
                </a:path>
              </a:pathLst>
            </a:custGeom>
            <a:solidFill>
              <a:srgbClr val="005A8D"/>
            </a:solidFill>
            <a:ln cap="rnd">
              <a:noFill/>
              <a:prstDash val="solid"/>
              <a:round/>
            </a:ln>
          </p:spPr>
        </p:sp>
        <p:sp>
          <p:nvSpPr>
            <p:cNvPr name="TextBox 5" id="5"/>
            <p:cNvSpPr txBox="true"/>
            <p:nvPr/>
          </p:nvSpPr>
          <p:spPr>
            <a:xfrm>
              <a:off x="0" y="-28575"/>
              <a:ext cx="3186658" cy="1499564"/>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16202134" y="5876254"/>
            <a:ext cx="4211779" cy="4614443"/>
          </a:xfrm>
          <a:custGeom>
            <a:avLst/>
            <a:gdLst/>
            <a:ahLst/>
            <a:cxnLst/>
            <a:rect r="r" b="b" t="t" l="l"/>
            <a:pathLst>
              <a:path h="4614443" w="4211779">
                <a:moveTo>
                  <a:pt x="0" y="0"/>
                </a:moveTo>
                <a:lnTo>
                  <a:pt x="4211778" y="0"/>
                </a:lnTo>
                <a:lnTo>
                  <a:pt x="4211778" y="4614443"/>
                </a:lnTo>
                <a:lnTo>
                  <a:pt x="0" y="4614443"/>
                </a:lnTo>
                <a:lnTo>
                  <a:pt x="0" y="0"/>
                </a:lnTo>
                <a:close/>
              </a:path>
            </a:pathLst>
          </a:custGeom>
          <a:blipFill>
            <a:blip r:embed="rId3"/>
            <a:stretch>
              <a:fillRect l="0" t="0" r="0" b="0"/>
            </a:stretch>
          </a:blipFill>
        </p:spPr>
      </p:sp>
      <p:grpSp>
        <p:nvGrpSpPr>
          <p:cNvPr name="Group 7" id="7"/>
          <p:cNvGrpSpPr/>
          <p:nvPr/>
        </p:nvGrpSpPr>
        <p:grpSpPr>
          <a:xfrm rot="0">
            <a:off x="7799401" y="4441950"/>
            <a:ext cx="9516847" cy="5205844"/>
            <a:chOff x="0" y="0"/>
            <a:chExt cx="2633199" cy="1440395"/>
          </a:xfrm>
        </p:grpSpPr>
        <p:sp>
          <p:nvSpPr>
            <p:cNvPr name="Freeform 8" id="8"/>
            <p:cNvSpPr/>
            <p:nvPr/>
          </p:nvSpPr>
          <p:spPr>
            <a:xfrm flipH="false" flipV="false" rot="0">
              <a:off x="0" y="0"/>
              <a:ext cx="2633199" cy="1440395"/>
            </a:xfrm>
            <a:custGeom>
              <a:avLst/>
              <a:gdLst/>
              <a:ahLst/>
              <a:cxnLst/>
              <a:rect r="r" b="b" t="t" l="l"/>
              <a:pathLst>
                <a:path h="1440395" w="2633199">
                  <a:moveTo>
                    <a:pt x="41488" y="0"/>
                  </a:moveTo>
                  <a:lnTo>
                    <a:pt x="2591710" y="0"/>
                  </a:lnTo>
                  <a:cubicBezTo>
                    <a:pt x="2602714" y="0"/>
                    <a:pt x="2613267" y="4371"/>
                    <a:pt x="2621047" y="12152"/>
                  </a:cubicBezTo>
                  <a:cubicBezTo>
                    <a:pt x="2628828" y="19932"/>
                    <a:pt x="2633199" y="30485"/>
                    <a:pt x="2633199" y="41488"/>
                  </a:cubicBezTo>
                  <a:lnTo>
                    <a:pt x="2633199" y="1398907"/>
                  </a:lnTo>
                  <a:cubicBezTo>
                    <a:pt x="2633199" y="1409910"/>
                    <a:pt x="2628828" y="1420463"/>
                    <a:pt x="2621047" y="1428244"/>
                  </a:cubicBezTo>
                  <a:cubicBezTo>
                    <a:pt x="2613267" y="1436024"/>
                    <a:pt x="2602714" y="1440395"/>
                    <a:pt x="2591710" y="1440395"/>
                  </a:cubicBezTo>
                  <a:lnTo>
                    <a:pt x="41488" y="1440395"/>
                  </a:lnTo>
                  <a:cubicBezTo>
                    <a:pt x="30485" y="1440395"/>
                    <a:pt x="19932" y="1436024"/>
                    <a:pt x="12152" y="1428244"/>
                  </a:cubicBezTo>
                  <a:cubicBezTo>
                    <a:pt x="4371" y="1420463"/>
                    <a:pt x="0" y="1409910"/>
                    <a:pt x="0" y="1398907"/>
                  </a:cubicBezTo>
                  <a:lnTo>
                    <a:pt x="0" y="41488"/>
                  </a:lnTo>
                  <a:cubicBezTo>
                    <a:pt x="0" y="30485"/>
                    <a:pt x="4371" y="19932"/>
                    <a:pt x="12152" y="12152"/>
                  </a:cubicBezTo>
                  <a:cubicBezTo>
                    <a:pt x="19932" y="4371"/>
                    <a:pt x="30485" y="0"/>
                    <a:pt x="41488" y="0"/>
                  </a:cubicBezTo>
                  <a:close/>
                </a:path>
              </a:pathLst>
            </a:custGeom>
            <a:solidFill>
              <a:srgbClr val="5E8AF5"/>
            </a:solidFill>
          </p:spPr>
        </p:sp>
        <p:sp>
          <p:nvSpPr>
            <p:cNvPr name="TextBox 9" id="9"/>
            <p:cNvSpPr txBox="true"/>
            <p:nvPr/>
          </p:nvSpPr>
          <p:spPr>
            <a:xfrm>
              <a:off x="0" y="-28575"/>
              <a:ext cx="2633199" cy="1468970"/>
            </a:xfrm>
            <a:prstGeom prst="rect">
              <a:avLst/>
            </a:prstGeom>
          </p:spPr>
          <p:txBody>
            <a:bodyPr anchor="ctr" rtlCol="false" tIns="50800" lIns="50800" bIns="50800" rIns="50800"/>
            <a:lstStyle/>
            <a:p>
              <a:pPr algn="ctr">
                <a:lnSpc>
                  <a:spcPts val="2659"/>
                </a:lnSpc>
              </a:pPr>
            </a:p>
          </p:txBody>
        </p:sp>
      </p:grpSp>
      <p:sp>
        <p:nvSpPr>
          <p:cNvPr name="Freeform 10" id="10"/>
          <p:cNvSpPr/>
          <p:nvPr/>
        </p:nvSpPr>
        <p:spPr>
          <a:xfrm flipH="true" flipV="false" rot="0">
            <a:off x="3863770" y="5478112"/>
            <a:ext cx="3782288" cy="5048660"/>
          </a:xfrm>
          <a:custGeom>
            <a:avLst/>
            <a:gdLst/>
            <a:ahLst/>
            <a:cxnLst/>
            <a:rect r="r" b="b" t="t" l="l"/>
            <a:pathLst>
              <a:path h="5048660" w="3782288">
                <a:moveTo>
                  <a:pt x="3782288" y="0"/>
                </a:moveTo>
                <a:lnTo>
                  <a:pt x="0" y="0"/>
                </a:lnTo>
                <a:lnTo>
                  <a:pt x="0" y="5048661"/>
                </a:lnTo>
                <a:lnTo>
                  <a:pt x="3782288" y="5048661"/>
                </a:lnTo>
                <a:lnTo>
                  <a:pt x="3782288"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1" id="11"/>
          <p:cNvSpPr/>
          <p:nvPr/>
        </p:nvSpPr>
        <p:spPr>
          <a:xfrm flipH="true" flipV="false" rot="0">
            <a:off x="-542375" y="-322360"/>
            <a:ext cx="4675460" cy="4248824"/>
          </a:xfrm>
          <a:custGeom>
            <a:avLst/>
            <a:gdLst/>
            <a:ahLst/>
            <a:cxnLst/>
            <a:rect r="r" b="b" t="t" l="l"/>
            <a:pathLst>
              <a:path h="4248824" w="4675460">
                <a:moveTo>
                  <a:pt x="4675460" y="0"/>
                </a:moveTo>
                <a:lnTo>
                  <a:pt x="0" y="0"/>
                </a:lnTo>
                <a:lnTo>
                  <a:pt x="0" y="4248824"/>
                </a:lnTo>
                <a:lnTo>
                  <a:pt x="4675460" y="4248824"/>
                </a:lnTo>
                <a:lnTo>
                  <a:pt x="4675460" y="0"/>
                </a:lnTo>
                <a:close/>
              </a:path>
            </a:pathLst>
          </a:custGeom>
          <a:blipFill>
            <a:blip r:embed="rId6"/>
            <a:stretch>
              <a:fillRect l="0" t="0" r="0" b="0"/>
            </a:stretch>
          </a:blipFill>
        </p:spPr>
      </p:sp>
      <p:sp>
        <p:nvSpPr>
          <p:cNvPr name="Freeform 12" id="12"/>
          <p:cNvSpPr/>
          <p:nvPr/>
        </p:nvSpPr>
        <p:spPr>
          <a:xfrm flipH="true" flipV="false" rot="0">
            <a:off x="0" y="1413916"/>
            <a:ext cx="7029165" cy="8873084"/>
          </a:xfrm>
          <a:custGeom>
            <a:avLst/>
            <a:gdLst/>
            <a:ahLst/>
            <a:cxnLst/>
            <a:rect r="r" b="b" t="t" l="l"/>
            <a:pathLst>
              <a:path h="8873084" w="7029165">
                <a:moveTo>
                  <a:pt x="7029165" y="0"/>
                </a:moveTo>
                <a:lnTo>
                  <a:pt x="0" y="0"/>
                </a:lnTo>
                <a:lnTo>
                  <a:pt x="0" y="8873084"/>
                </a:lnTo>
                <a:lnTo>
                  <a:pt x="7029165" y="8873084"/>
                </a:lnTo>
                <a:lnTo>
                  <a:pt x="7029165"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3" id="13"/>
          <p:cNvSpPr/>
          <p:nvPr/>
        </p:nvSpPr>
        <p:spPr>
          <a:xfrm flipH="false" flipV="false" rot="0">
            <a:off x="5754914" y="1439712"/>
            <a:ext cx="1141776" cy="1141776"/>
          </a:xfrm>
          <a:custGeom>
            <a:avLst/>
            <a:gdLst/>
            <a:ahLst/>
            <a:cxnLst/>
            <a:rect r="r" b="b" t="t" l="l"/>
            <a:pathLst>
              <a:path h="1141776" w="1141776">
                <a:moveTo>
                  <a:pt x="0" y="0"/>
                </a:moveTo>
                <a:lnTo>
                  <a:pt x="1141776" y="0"/>
                </a:lnTo>
                <a:lnTo>
                  <a:pt x="1141776" y="1141776"/>
                </a:lnTo>
                <a:lnTo>
                  <a:pt x="0" y="1141776"/>
                </a:lnTo>
                <a:lnTo>
                  <a:pt x="0" y="0"/>
                </a:lnTo>
                <a:close/>
              </a:path>
            </a:pathLst>
          </a:custGeom>
          <a:blipFill>
            <a:blip r:embed="rId9"/>
            <a:stretch>
              <a:fillRect l="0" t="0" r="0" b="0"/>
            </a:stretch>
          </a:blipFill>
        </p:spPr>
      </p:sp>
      <p:sp>
        <p:nvSpPr>
          <p:cNvPr name="TextBox 14" id="14"/>
          <p:cNvSpPr txBox="true"/>
          <p:nvPr/>
        </p:nvSpPr>
        <p:spPr>
          <a:xfrm rot="0">
            <a:off x="8190217" y="4864552"/>
            <a:ext cx="8350429" cy="4393748"/>
          </a:xfrm>
          <a:prstGeom prst="rect">
            <a:avLst/>
          </a:prstGeom>
        </p:spPr>
        <p:txBody>
          <a:bodyPr anchor="t" rtlCol="false" tIns="0" lIns="0" bIns="0" rIns="0">
            <a:spAutoFit/>
          </a:bodyPr>
          <a:lstStyle/>
          <a:p>
            <a:pPr algn="l">
              <a:lnSpc>
                <a:spcPts val="3482"/>
              </a:lnSpc>
            </a:pPr>
            <a:r>
              <a:rPr lang="en-US" sz="3482">
                <a:solidFill>
                  <a:srgbClr val="F8F8F8"/>
                </a:solidFill>
                <a:latin typeface="TT Norms"/>
                <a:ea typeface="TT Norms"/>
                <a:cs typeface="TT Norms"/>
                <a:sym typeface="TT Norms"/>
              </a:rPr>
              <a:t>Poly ADP-Ribose Polymerase (PARP) adalah enzim penting yang terlibat dalam mekanisme perbaikan DNA, khususnya dalam merespons kerusakan DNA yang terjadi akibat berbagai faktor, termasuk radiasi dan stres oksidatif. Enzim ini berfungsi untuk menambah rantai poli(ADP-ribosa) pada protein target, yang kemudian berperan dalam proses perbaikan dan pemulihan sel</a:t>
            </a:r>
          </a:p>
        </p:txBody>
      </p:sp>
      <p:sp>
        <p:nvSpPr>
          <p:cNvPr name="TextBox 15" id="15"/>
          <p:cNvSpPr txBox="true"/>
          <p:nvPr/>
        </p:nvSpPr>
        <p:spPr>
          <a:xfrm rot="0">
            <a:off x="9027815" y="1785787"/>
            <a:ext cx="7060019" cy="2141281"/>
          </a:xfrm>
          <a:prstGeom prst="rect">
            <a:avLst/>
          </a:prstGeom>
        </p:spPr>
        <p:txBody>
          <a:bodyPr anchor="t" rtlCol="false" tIns="0" lIns="0" bIns="0" rIns="0">
            <a:spAutoFit/>
          </a:bodyPr>
          <a:lstStyle/>
          <a:p>
            <a:pPr algn="l">
              <a:lnSpc>
                <a:spcPts val="8177"/>
              </a:lnSpc>
            </a:pPr>
            <a:r>
              <a:rPr lang="en-US" sz="8177">
                <a:solidFill>
                  <a:srgbClr val="F8F8F8"/>
                </a:solidFill>
                <a:latin typeface="Lilita One"/>
                <a:ea typeface="Lilita One"/>
                <a:cs typeface="Lilita One"/>
                <a:sym typeface="Lilita One"/>
              </a:rPr>
              <a:t>APA ITU ENZIM </a:t>
            </a:r>
            <a:r>
              <a:rPr lang="en-US" sz="8177">
                <a:solidFill>
                  <a:srgbClr val="E23429"/>
                </a:solidFill>
                <a:latin typeface="Lilita One"/>
                <a:ea typeface="Lilita One"/>
                <a:cs typeface="Lilita One"/>
                <a:sym typeface="Lilita One"/>
              </a:rPr>
              <a:t>PARP</a:t>
            </a:r>
            <a:r>
              <a:rPr lang="en-US" sz="8177">
                <a:solidFill>
                  <a:srgbClr val="F8F8F8"/>
                </a:solidFill>
                <a:latin typeface="Lilita One"/>
                <a:ea typeface="Lilita One"/>
                <a:cs typeface="Lilita One"/>
                <a:sym typeface="Lilita One"/>
              </a:rPr>
              <a:t> ?</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FF4DF"/>
        </a:solidFill>
      </p:bgPr>
    </p:bg>
    <p:spTree>
      <p:nvGrpSpPr>
        <p:cNvPr id="1" name=""/>
        <p:cNvGrpSpPr/>
        <p:nvPr/>
      </p:nvGrpSpPr>
      <p:grpSpPr>
        <a:xfrm>
          <a:off x="0" y="0"/>
          <a:ext cx="0" cy="0"/>
          <a:chOff x="0" y="0"/>
          <a:chExt cx="0" cy="0"/>
        </a:xfrm>
      </p:grpSpPr>
      <p:sp>
        <p:nvSpPr>
          <p:cNvPr name="Freeform 2" id="2"/>
          <p:cNvSpPr/>
          <p:nvPr/>
        </p:nvSpPr>
        <p:spPr>
          <a:xfrm flipH="false" flipV="false" rot="0">
            <a:off x="0" y="9258300"/>
            <a:ext cx="19078802" cy="2909973"/>
          </a:xfrm>
          <a:custGeom>
            <a:avLst/>
            <a:gdLst/>
            <a:ahLst/>
            <a:cxnLst/>
            <a:rect r="r" b="b" t="t" l="l"/>
            <a:pathLst>
              <a:path h="2909973" w="19078802">
                <a:moveTo>
                  <a:pt x="0" y="0"/>
                </a:moveTo>
                <a:lnTo>
                  <a:pt x="19078802" y="0"/>
                </a:lnTo>
                <a:lnTo>
                  <a:pt x="19078802" y="2909973"/>
                </a:lnTo>
                <a:lnTo>
                  <a:pt x="0" y="2909973"/>
                </a:lnTo>
                <a:lnTo>
                  <a:pt x="0" y="0"/>
                </a:lnTo>
                <a:close/>
              </a:path>
            </a:pathLst>
          </a:custGeom>
          <a:blipFill>
            <a:blip r:embed="rId2"/>
            <a:stretch>
              <a:fillRect l="0" t="-52033" r="0" b="-52033"/>
            </a:stretch>
          </a:blipFill>
        </p:spPr>
      </p:sp>
      <p:grpSp>
        <p:nvGrpSpPr>
          <p:cNvPr name="Group 3" id="3"/>
          <p:cNvGrpSpPr/>
          <p:nvPr/>
        </p:nvGrpSpPr>
        <p:grpSpPr>
          <a:xfrm rot="0">
            <a:off x="1075817" y="3549606"/>
            <a:ext cx="12648162" cy="6003969"/>
            <a:chOff x="0" y="0"/>
            <a:chExt cx="3499596" cy="1661227"/>
          </a:xfrm>
        </p:grpSpPr>
        <p:sp>
          <p:nvSpPr>
            <p:cNvPr name="Freeform 4" id="4"/>
            <p:cNvSpPr/>
            <p:nvPr/>
          </p:nvSpPr>
          <p:spPr>
            <a:xfrm flipH="false" flipV="false" rot="0">
              <a:off x="0" y="0"/>
              <a:ext cx="3499596" cy="1661227"/>
            </a:xfrm>
            <a:custGeom>
              <a:avLst/>
              <a:gdLst/>
              <a:ahLst/>
              <a:cxnLst/>
              <a:rect r="r" b="b" t="t" l="l"/>
              <a:pathLst>
                <a:path h="1661227" w="3499596">
                  <a:moveTo>
                    <a:pt x="31217" y="0"/>
                  </a:moveTo>
                  <a:lnTo>
                    <a:pt x="3468379" y="0"/>
                  </a:lnTo>
                  <a:cubicBezTo>
                    <a:pt x="3476659" y="0"/>
                    <a:pt x="3484599" y="3289"/>
                    <a:pt x="3490453" y="9143"/>
                  </a:cubicBezTo>
                  <a:cubicBezTo>
                    <a:pt x="3496308" y="14998"/>
                    <a:pt x="3499596" y="22938"/>
                    <a:pt x="3499596" y="31217"/>
                  </a:cubicBezTo>
                  <a:lnTo>
                    <a:pt x="3499596" y="1630010"/>
                  </a:lnTo>
                  <a:cubicBezTo>
                    <a:pt x="3499596" y="1638289"/>
                    <a:pt x="3496308" y="1646229"/>
                    <a:pt x="3490453" y="1652084"/>
                  </a:cubicBezTo>
                  <a:cubicBezTo>
                    <a:pt x="3484599" y="1657938"/>
                    <a:pt x="3476659" y="1661227"/>
                    <a:pt x="3468379" y="1661227"/>
                  </a:cubicBezTo>
                  <a:lnTo>
                    <a:pt x="31217" y="1661227"/>
                  </a:lnTo>
                  <a:cubicBezTo>
                    <a:pt x="22938" y="1661227"/>
                    <a:pt x="14998" y="1657938"/>
                    <a:pt x="9143" y="1652084"/>
                  </a:cubicBezTo>
                  <a:cubicBezTo>
                    <a:pt x="3289" y="1646229"/>
                    <a:pt x="0" y="1638289"/>
                    <a:pt x="0" y="1630010"/>
                  </a:cubicBezTo>
                  <a:lnTo>
                    <a:pt x="0" y="31217"/>
                  </a:lnTo>
                  <a:cubicBezTo>
                    <a:pt x="0" y="22938"/>
                    <a:pt x="3289" y="14998"/>
                    <a:pt x="9143" y="9143"/>
                  </a:cubicBezTo>
                  <a:cubicBezTo>
                    <a:pt x="14998" y="3289"/>
                    <a:pt x="22938" y="0"/>
                    <a:pt x="31217" y="0"/>
                  </a:cubicBezTo>
                  <a:close/>
                </a:path>
              </a:pathLst>
            </a:custGeom>
            <a:solidFill>
              <a:srgbClr val="5E8AF5"/>
            </a:solidFill>
          </p:spPr>
        </p:sp>
        <p:sp>
          <p:nvSpPr>
            <p:cNvPr name="TextBox 5" id="5"/>
            <p:cNvSpPr txBox="true"/>
            <p:nvPr/>
          </p:nvSpPr>
          <p:spPr>
            <a:xfrm>
              <a:off x="0" y="-28575"/>
              <a:ext cx="3499596" cy="1689802"/>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2171930" y="905333"/>
            <a:ext cx="2320423" cy="2320423"/>
          </a:xfrm>
          <a:custGeom>
            <a:avLst/>
            <a:gdLst/>
            <a:ahLst/>
            <a:cxnLst/>
            <a:rect r="r" b="b" t="t" l="l"/>
            <a:pathLst>
              <a:path h="2320423" w="2320423">
                <a:moveTo>
                  <a:pt x="0" y="0"/>
                </a:moveTo>
                <a:lnTo>
                  <a:pt x="2320423" y="0"/>
                </a:lnTo>
                <a:lnTo>
                  <a:pt x="2320423" y="2320423"/>
                </a:lnTo>
                <a:lnTo>
                  <a:pt x="0" y="232042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15809128" y="1191505"/>
            <a:ext cx="3506316" cy="3186365"/>
          </a:xfrm>
          <a:custGeom>
            <a:avLst/>
            <a:gdLst/>
            <a:ahLst/>
            <a:cxnLst/>
            <a:rect r="r" b="b" t="t" l="l"/>
            <a:pathLst>
              <a:path h="3186365" w="3506316">
                <a:moveTo>
                  <a:pt x="0" y="0"/>
                </a:moveTo>
                <a:lnTo>
                  <a:pt x="3506316" y="0"/>
                </a:lnTo>
                <a:lnTo>
                  <a:pt x="3506316" y="3186365"/>
                </a:lnTo>
                <a:lnTo>
                  <a:pt x="0" y="3186365"/>
                </a:lnTo>
                <a:lnTo>
                  <a:pt x="0" y="0"/>
                </a:lnTo>
                <a:close/>
              </a:path>
            </a:pathLst>
          </a:custGeom>
          <a:blipFill>
            <a:blip r:embed="rId5"/>
            <a:stretch>
              <a:fillRect l="0" t="0" r="0" b="0"/>
            </a:stretch>
          </a:blipFill>
        </p:spPr>
      </p:sp>
      <p:sp>
        <p:nvSpPr>
          <p:cNvPr name="Freeform 8" id="8"/>
          <p:cNvSpPr/>
          <p:nvPr/>
        </p:nvSpPr>
        <p:spPr>
          <a:xfrm flipH="false" flipV="false" rot="0">
            <a:off x="16978312" y="6630799"/>
            <a:ext cx="1698023" cy="2627501"/>
          </a:xfrm>
          <a:custGeom>
            <a:avLst/>
            <a:gdLst/>
            <a:ahLst/>
            <a:cxnLst/>
            <a:rect r="r" b="b" t="t" l="l"/>
            <a:pathLst>
              <a:path h="2627501" w="1698023">
                <a:moveTo>
                  <a:pt x="0" y="0"/>
                </a:moveTo>
                <a:lnTo>
                  <a:pt x="1698023" y="0"/>
                </a:lnTo>
                <a:lnTo>
                  <a:pt x="1698023" y="2627501"/>
                </a:lnTo>
                <a:lnTo>
                  <a:pt x="0" y="262750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true" flipV="false" rot="0">
            <a:off x="13210138" y="2861742"/>
            <a:ext cx="5077862" cy="11592855"/>
          </a:xfrm>
          <a:custGeom>
            <a:avLst/>
            <a:gdLst/>
            <a:ahLst/>
            <a:cxnLst/>
            <a:rect r="r" b="b" t="t" l="l"/>
            <a:pathLst>
              <a:path h="11592855" w="5077862">
                <a:moveTo>
                  <a:pt x="5077862" y="0"/>
                </a:moveTo>
                <a:lnTo>
                  <a:pt x="0" y="0"/>
                </a:lnTo>
                <a:lnTo>
                  <a:pt x="0" y="11592855"/>
                </a:lnTo>
                <a:lnTo>
                  <a:pt x="5077862" y="11592855"/>
                </a:lnTo>
                <a:lnTo>
                  <a:pt x="5077862"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0" id="10"/>
          <p:cNvSpPr txBox="true"/>
          <p:nvPr/>
        </p:nvSpPr>
        <p:spPr>
          <a:xfrm rot="0">
            <a:off x="2171930" y="4400048"/>
            <a:ext cx="11106678" cy="4537701"/>
          </a:xfrm>
          <a:prstGeom prst="rect">
            <a:avLst/>
          </a:prstGeom>
        </p:spPr>
        <p:txBody>
          <a:bodyPr anchor="t" rtlCol="false" tIns="0" lIns="0" bIns="0" rIns="0">
            <a:spAutoFit/>
          </a:bodyPr>
          <a:lstStyle/>
          <a:p>
            <a:pPr algn="l">
              <a:lnSpc>
                <a:spcPts val="3982"/>
              </a:lnSpc>
            </a:pPr>
            <a:r>
              <a:rPr lang="en-US" sz="3982">
                <a:solidFill>
                  <a:srgbClr val="F8F8F8"/>
                </a:solidFill>
                <a:latin typeface="TT Norms"/>
                <a:ea typeface="TT Norms"/>
                <a:cs typeface="TT Norms"/>
                <a:sym typeface="TT Norms"/>
              </a:rPr>
              <a:t>Salah satu aspek menarik dari PARP adalah perannya dalam kanker, terutama pada jenis kanker payudara dan ovarium yang memiliki mutasi BRCA. Mutasi pada gen BRCA1 dan BRCA2 mengurangi kemampuan sel untuk memperbaiki kerusakan DNA, dan penghambatan PARP dapat memperburuk kerusakan DNA pada sel kanker, menyebabkan kematian sel secara selektif</a:t>
            </a:r>
          </a:p>
        </p:txBody>
      </p:sp>
      <p:sp>
        <p:nvSpPr>
          <p:cNvPr name="Freeform 11" id="11"/>
          <p:cNvSpPr/>
          <p:nvPr/>
        </p:nvSpPr>
        <p:spPr>
          <a:xfrm flipH="true" flipV="false" rot="0">
            <a:off x="-208592" y="7072828"/>
            <a:ext cx="2568818" cy="3974960"/>
          </a:xfrm>
          <a:custGeom>
            <a:avLst/>
            <a:gdLst/>
            <a:ahLst/>
            <a:cxnLst/>
            <a:rect r="r" b="b" t="t" l="l"/>
            <a:pathLst>
              <a:path h="3974960" w="2568818">
                <a:moveTo>
                  <a:pt x="2568818" y="0"/>
                </a:moveTo>
                <a:lnTo>
                  <a:pt x="0" y="0"/>
                </a:lnTo>
                <a:lnTo>
                  <a:pt x="0" y="3974960"/>
                </a:lnTo>
                <a:lnTo>
                  <a:pt x="2568818" y="3974960"/>
                </a:lnTo>
                <a:lnTo>
                  <a:pt x="2568818"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2" id="12"/>
          <p:cNvSpPr/>
          <p:nvPr/>
        </p:nvSpPr>
        <p:spPr>
          <a:xfrm flipH="false" flipV="false" rot="0">
            <a:off x="6761199" y="631070"/>
            <a:ext cx="2119659" cy="2720418"/>
          </a:xfrm>
          <a:custGeom>
            <a:avLst/>
            <a:gdLst/>
            <a:ahLst/>
            <a:cxnLst/>
            <a:rect r="r" b="b" t="t" l="l"/>
            <a:pathLst>
              <a:path h="2720418" w="2119659">
                <a:moveTo>
                  <a:pt x="0" y="0"/>
                </a:moveTo>
                <a:lnTo>
                  <a:pt x="2119658" y="0"/>
                </a:lnTo>
                <a:lnTo>
                  <a:pt x="2119658" y="2720418"/>
                </a:lnTo>
                <a:lnTo>
                  <a:pt x="0" y="2720418"/>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3" id="13"/>
          <p:cNvSpPr/>
          <p:nvPr/>
        </p:nvSpPr>
        <p:spPr>
          <a:xfrm flipH="false" flipV="false" rot="0">
            <a:off x="11341734" y="587315"/>
            <a:ext cx="2499923" cy="2638441"/>
          </a:xfrm>
          <a:custGeom>
            <a:avLst/>
            <a:gdLst/>
            <a:ahLst/>
            <a:cxnLst/>
            <a:rect r="r" b="b" t="t" l="l"/>
            <a:pathLst>
              <a:path h="2638441" w="2499923">
                <a:moveTo>
                  <a:pt x="0" y="0"/>
                </a:moveTo>
                <a:lnTo>
                  <a:pt x="2499923" y="0"/>
                </a:lnTo>
                <a:lnTo>
                  <a:pt x="2499923" y="2638441"/>
                </a:lnTo>
                <a:lnTo>
                  <a:pt x="0" y="2638441"/>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FF4DF"/>
        </a:solidFill>
      </p:bgPr>
    </p:bg>
    <p:spTree>
      <p:nvGrpSpPr>
        <p:cNvPr id="1" name=""/>
        <p:cNvGrpSpPr/>
        <p:nvPr/>
      </p:nvGrpSpPr>
      <p:grpSpPr>
        <a:xfrm>
          <a:off x="0" y="0"/>
          <a:ext cx="0" cy="0"/>
          <a:chOff x="0" y="0"/>
          <a:chExt cx="0" cy="0"/>
        </a:xfrm>
      </p:grpSpPr>
      <p:sp>
        <p:nvSpPr>
          <p:cNvPr name="Freeform 2" id="2"/>
          <p:cNvSpPr/>
          <p:nvPr/>
        </p:nvSpPr>
        <p:spPr>
          <a:xfrm flipH="false" flipV="false" rot="0">
            <a:off x="0" y="9258300"/>
            <a:ext cx="19078802" cy="2909973"/>
          </a:xfrm>
          <a:custGeom>
            <a:avLst/>
            <a:gdLst/>
            <a:ahLst/>
            <a:cxnLst/>
            <a:rect r="r" b="b" t="t" l="l"/>
            <a:pathLst>
              <a:path h="2909973" w="19078802">
                <a:moveTo>
                  <a:pt x="0" y="0"/>
                </a:moveTo>
                <a:lnTo>
                  <a:pt x="19078802" y="0"/>
                </a:lnTo>
                <a:lnTo>
                  <a:pt x="19078802" y="2909973"/>
                </a:lnTo>
                <a:lnTo>
                  <a:pt x="0" y="2909973"/>
                </a:lnTo>
                <a:lnTo>
                  <a:pt x="0" y="0"/>
                </a:lnTo>
                <a:close/>
              </a:path>
            </a:pathLst>
          </a:custGeom>
          <a:blipFill>
            <a:blip r:embed="rId2"/>
            <a:stretch>
              <a:fillRect l="0" t="-52033" r="0" b="-52033"/>
            </a:stretch>
          </a:blipFill>
        </p:spPr>
      </p:sp>
      <p:grpSp>
        <p:nvGrpSpPr>
          <p:cNvPr name="Group 3" id="3"/>
          <p:cNvGrpSpPr/>
          <p:nvPr/>
        </p:nvGrpSpPr>
        <p:grpSpPr>
          <a:xfrm rot="0">
            <a:off x="1070423" y="1757966"/>
            <a:ext cx="12648162" cy="7882694"/>
            <a:chOff x="0" y="0"/>
            <a:chExt cx="3499596" cy="2181048"/>
          </a:xfrm>
        </p:grpSpPr>
        <p:sp>
          <p:nvSpPr>
            <p:cNvPr name="Freeform 4" id="4"/>
            <p:cNvSpPr/>
            <p:nvPr/>
          </p:nvSpPr>
          <p:spPr>
            <a:xfrm flipH="false" flipV="false" rot="0">
              <a:off x="0" y="0"/>
              <a:ext cx="3499596" cy="2181048"/>
            </a:xfrm>
            <a:custGeom>
              <a:avLst/>
              <a:gdLst/>
              <a:ahLst/>
              <a:cxnLst/>
              <a:rect r="r" b="b" t="t" l="l"/>
              <a:pathLst>
                <a:path h="2181048" w="3499596">
                  <a:moveTo>
                    <a:pt x="31217" y="0"/>
                  </a:moveTo>
                  <a:lnTo>
                    <a:pt x="3468379" y="0"/>
                  </a:lnTo>
                  <a:cubicBezTo>
                    <a:pt x="3476659" y="0"/>
                    <a:pt x="3484599" y="3289"/>
                    <a:pt x="3490453" y="9143"/>
                  </a:cubicBezTo>
                  <a:cubicBezTo>
                    <a:pt x="3496308" y="14998"/>
                    <a:pt x="3499596" y="22938"/>
                    <a:pt x="3499596" y="31217"/>
                  </a:cubicBezTo>
                  <a:lnTo>
                    <a:pt x="3499596" y="2149831"/>
                  </a:lnTo>
                  <a:cubicBezTo>
                    <a:pt x="3499596" y="2158110"/>
                    <a:pt x="3496308" y="2166050"/>
                    <a:pt x="3490453" y="2171905"/>
                  </a:cubicBezTo>
                  <a:cubicBezTo>
                    <a:pt x="3484599" y="2177759"/>
                    <a:pt x="3476659" y="2181048"/>
                    <a:pt x="3468379" y="2181048"/>
                  </a:cubicBezTo>
                  <a:lnTo>
                    <a:pt x="31217" y="2181048"/>
                  </a:lnTo>
                  <a:cubicBezTo>
                    <a:pt x="22938" y="2181048"/>
                    <a:pt x="14998" y="2177759"/>
                    <a:pt x="9143" y="2171905"/>
                  </a:cubicBezTo>
                  <a:cubicBezTo>
                    <a:pt x="3289" y="2166050"/>
                    <a:pt x="0" y="2158110"/>
                    <a:pt x="0" y="2149831"/>
                  </a:cubicBezTo>
                  <a:lnTo>
                    <a:pt x="0" y="31217"/>
                  </a:lnTo>
                  <a:cubicBezTo>
                    <a:pt x="0" y="22938"/>
                    <a:pt x="3289" y="14998"/>
                    <a:pt x="9143" y="9143"/>
                  </a:cubicBezTo>
                  <a:cubicBezTo>
                    <a:pt x="14998" y="3289"/>
                    <a:pt x="22938" y="0"/>
                    <a:pt x="31217" y="0"/>
                  </a:cubicBezTo>
                  <a:close/>
                </a:path>
              </a:pathLst>
            </a:custGeom>
            <a:solidFill>
              <a:srgbClr val="5E8AF5"/>
            </a:solidFill>
          </p:spPr>
        </p:sp>
        <p:sp>
          <p:nvSpPr>
            <p:cNvPr name="TextBox 5" id="5"/>
            <p:cNvSpPr txBox="true"/>
            <p:nvPr/>
          </p:nvSpPr>
          <p:spPr>
            <a:xfrm>
              <a:off x="0" y="-28575"/>
              <a:ext cx="3499596" cy="2209623"/>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13132075" y="4215065"/>
            <a:ext cx="5545346" cy="7402020"/>
          </a:xfrm>
          <a:custGeom>
            <a:avLst/>
            <a:gdLst/>
            <a:ahLst/>
            <a:cxnLst/>
            <a:rect r="r" b="b" t="t" l="l"/>
            <a:pathLst>
              <a:path h="7402020" w="5545346">
                <a:moveTo>
                  <a:pt x="0" y="0"/>
                </a:moveTo>
                <a:lnTo>
                  <a:pt x="5545346" y="0"/>
                </a:lnTo>
                <a:lnTo>
                  <a:pt x="5545346" y="7402020"/>
                </a:lnTo>
                <a:lnTo>
                  <a:pt x="0" y="740202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14151590" y="552140"/>
            <a:ext cx="3506316" cy="3186365"/>
          </a:xfrm>
          <a:custGeom>
            <a:avLst/>
            <a:gdLst/>
            <a:ahLst/>
            <a:cxnLst/>
            <a:rect r="r" b="b" t="t" l="l"/>
            <a:pathLst>
              <a:path h="3186365" w="3506316">
                <a:moveTo>
                  <a:pt x="0" y="0"/>
                </a:moveTo>
                <a:lnTo>
                  <a:pt x="3506316" y="0"/>
                </a:lnTo>
                <a:lnTo>
                  <a:pt x="3506316" y="3186365"/>
                </a:lnTo>
                <a:lnTo>
                  <a:pt x="0" y="3186365"/>
                </a:lnTo>
                <a:lnTo>
                  <a:pt x="0" y="0"/>
                </a:lnTo>
                <a:close/>
              </a:path>
            </a:pathLst>
          </a:custGeom>
          <a:blipFill>
            <a:blip r:embed="rId5"/>
            <a:stretch>
              <a:fillRect l="0" t="0" r="0" b="0"/>
            </a:stretch>
          </a:blipFill>
        </p:spPr>
      </p:sp>
      <p:sp>
        <p:nvSpPr>
          <p:cNvPr name="Freeform 8" id="8"/>
          <p:cNvSpPr/>
          <p:nvPr/>
        </p:nvSpPr>
        <p:spPr>
          <a:xfrm flipH="true" flipV="false" rot="0">
            <a:off x="410054" y="7916075"/>
            <a:ext cx="1237292" cy="1914572"/>
          </a:xfrm>
          <a:custGeom>
            <a:avLst/>
            <a:gdLst/>
            <a:ahLst/>
            <a:cxnLst/>
            <a:rect r="r" b="b" t="t" l="l"/>
            <a:pathLst>
              <a:path h="1914572" w="1237292">
                <a:moveTo>
                  <a:pt x="1237292" y="0"/>
                </a:moveTo>
                <a:lnTo>
                  <a:pt x="0" y="0"/>
                </a:lnTo>
                <a:lnTo>
                  <a:pt x="0" y="1914572"/>
                </a:lnTo>
                <a:lnTo>
                  <a:pt x="1237292" y="1914572"/>
                </a:lnTo>
                <a:lnTo>
                  <a:pt x="1237292"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2271435">
            <a:off x="889482" y="-792936"/>
            <a:ext cx="2317527" cy="4269597"/>
          </a:xfrm>
          <a:custGeom>
            <a:avLst/>
            <a:gdLst/>
            <a:ahLst/>
            <a:cxnLst/>
            <a:rect r="r" b="b" t="t" l="l"/>
            <a:pathLst>
              <a:path h="4269597" w="2317527">
                <a:moveTo>
                  <a:pt x="0" y="0"/>
                </a:moveTo>
                <a:lnTo>
                  <a:pt x="2317527" y="0"/>
                </a:lnTo>
                <a:lnTo>
                  <a:pt x="2317527" y="4269597"/>
                </a:lnTo>
                <a:lnTo>
                  <a:pt x="0" y="4269597"/>
                </a:lnTo>
                <a:lnTo>
                  <a:pt x="0" y="0"/>
                </a:lnTo>
                <a:close/>
              </a:path>
            </a:pathLst>
          </a:custGeom>
          <a:blipFill>
            <a:blip r:embed="rId8"/>
            <a:stretch>
              <a:fillRect l="0" t="0" r="0" b="0"/>
            </a:stretch>
          </a:blipFill>
        </p:spPr>
      </p:sp>
      <p:sp>
        <p:nvSpPr>
          <p:cNvPr name="TextBox 10" id="10"/>
          <p:cNvSpPr txBox="true"/>
          <p:nvPr/>
        </p:nvSpPr>
        <p:spPr>
          <a:xfrm rot="0">
            <a:off x="2048246" y="2574962"/>
            <a:ext cx="10682930" cy="6298399"/>
          </a:xfrm>
          <a:prstGeom prst="rect">
            <a:avLst/>
          </a:prstGeom>
        </p:spPr>
        <p:txBody>
          <a:bodyPr anchor="t" rtlCol="false" tIns="0" lIns="0" bIns="0" rIns="0">
            <a:spAutoFit/>
          </a:bodyPr>
          <a:lstStyle/>
          <a:p>
            <a:pPr algn="l">
              <a:lnSpc>
                <a:spcPts val="4149"/>
              </a:lnSpc>
            </a:pPr>
            <a:r>
              <a:rPr lang="en-US" sz="4149">
                <a:solidFill>
                  <a:srgbClr val="F8F8F8"/>
                </a:solidFill>
                <a:latin typeface="TT Norms"/>
                <a:ea typeface="TT Norms"/>
                <a:cs typeface="TT Norms"/>
                <a:sym typeface="TT Norms"/>
              </a:rPr>
              <a:t>Konsep ini dikenal sebagai letalitas sintetis, yang menjadikan inhibitor PARP sebagai target utama dalam terapi kanker. Pentingnya pengembangan inhibitor PARP dalam pengobatan kanker membuka peluang untuk penerapan teknologi komputasi dalam identifikasi dan pengujian calon senyawa inhibitor. Salah satu metode yang efektif untuk menemukan kandidat inhibitor adalah melalui pemrograman dan analisis data molekuler menggunakan teknik-teknik machine learning.</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FF4DF"/>
        </a:solidFill>
      </p:bgPr>
    </p:bg>
    <p:spTree>
      <p:nvGrpSpPr>
        <p:cNvPr id="1" name=""/>
        <p:cNvGrpSpPr/>
        <p:nvPr/>
      </p:nvGrpSpPr>
      <p:grpSpPr>
        <a:xfrm>
          <a:off x="0" y="0"/>
          <a:ext cx="0" cy="0"/>
          <a:chOff x="0" y="0"/>
          <a:chExt cx="0" cy="0"/>
        </a:xfrm>
      </p:grpSpPr>
      <p:grpSp>
        <p:nvGrpSpPr>
          <p:cNvPr name="Group 2" id="2"/>
          <p:cNvGrpSpPr/>
          <p:nvPr/>
        </p:nvGrpSpPr>
        <p:grpSpPr>
          <a:xfrm rot="0">
            <a:off x="-858824" y="0"/>
            <a:ext cx="11816823" cy="10468100"/>
            <a:chOff x="0" y="0"/>
            <a:chExt cx="3956791" cy="3505179"/>
          </a:xfrm>
        </p:grpSpPr>
        <p:sp>
          <p:nvSpPr>
            <p:cNvPr name="Freeform 3" id="3"/>
            <p:cNvSpPr/>
            <p:nvPr/>
          </p:nvSpPr>
          <p:spPr>
            <a:xfrm flipH="false" flipV="false" rot="0">
              <a:off x="0" y="0"/>
              <a:ext cx="3956791" cy="3505179"/>
            </a:xfrm>
            <a:custGeom>
              <a:avLst/>
              <a:gdLst/>
              <a:ahLst/>
              <a:cxnLst/>
              <a:rect r="r" b="b" t="t" l="l"/>
              <a:pathLst>
                <a:path h="3505179" w="3956791">
                  <a:moveTo>
                    <a:pt x="33413" y="0"/>
                  </a:moveTo>
                  <a:lnTo>
                    <a:pt x="3923378" y="0"/>
                  </a:lnTo>
                  <a:cubicBezTo>
                    <a:pt x="3941831" y="0"/>
                    <a:pt x="3956791" y="14960"/>
                    <a:pt x="3956791" y="33413"/>
                  </a:cubicBezTo>
                  <a:lnTo>
                    <a:pt x="3956791" y="3471766"/>
                  </a:lnTo>
                  <a:cubicBezTo>
                    <a:pt x="3956791" y="3490220"/>
                    <a:pt x="3941831" y="3505179"/>
                    <a:pt x="3923378" y="3505179"/>
                  </a:cubicBezTo>
                  <a:lnTo>
                    <a:pt x="33413" y="3505179"/>
                  </a:lnTo>
                  <a:cubicBezTo>
                    <a:pt x="14960" y="3505179"/>
                    <a:pt x="0" y="3490220"/>
                    <a:pt x="0" y="3471766"/>
                  </a:cubicBezTo>
                  <a:lnTo>
                    <a:pt x="0" y="33413"/>
                  </a:lnTo>
                  <a:cubicBezTo>
                    <a:pt x="0" y="14960"/>
                    <a:pt x="14960" y="0"/>
                    <a:pt x="33413" y="0"/>
                  </a:cubicBezTo>
                  <a:close/>
                </a:path>
              </a:pathLst>
            </a:custGeom>
            <a:solidFill>
              <a:srgbClr val="005A8D"/>
            </a:solidFill>
            <a:ln cap="rnd">
              <a:noFill/>
              <a:prstDash val="solid"/>
              <a:round/>
            </a:ln>
          </p:spPr>
        </p:sp>
        <p:sp>
          <p:nvSpPr>
            <p:cNvPr name="TextBox 4" id="4"/>
            <p:cNvSpPr txBox="true"/>
            <p:nvPr/>
          </p:nvSpPr>
          <p:spPr>
            <a:xfrm>
              <a:off x="0" y="-28575"/>
              <a:ext cx="3956791" cy="3533754"/>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10285509" y="2283483"/>
            <a:ext cx="8714417" cy="7836220"/>
          </a:xfrm>
          <a:custGeom>
            <a:avLst/>
            <a:gdLst/>
            <a:ahLst/>
            <a:cxnLst/>
            <a:rect r="r" b="b" t="t" l="l"/>
            <a:pathLst>
              <a:path h="7836220" w="8714417">
                <a:moveTo>
                  <a:pt x="0" y="0"/>
                </a:moveTo>
                <a:lnTo>
                  <a:pt x="8714416" y="0"/>
                </a:lnTo>
                <a:lnTo>
                  <a:pt x="8714416" y="7836219"/>
                </a:lnTo>
                <a:lnTo>
                  <a:pt x="0" y="783621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1028700" y="4417910"/>
            <a:ext cx="8961534" cy="5019550"/>
            <a:chOff x="0" y="0"/>
            <a:chExt cx="2479550" cy="1388850"/>
          </a:xfrm>
        </p:grpSpPr>
        <p:sp>
          <p:nvSpPr>
            <p:cNvPr name="Freeform 7" id="7"/>
            <p:cNvSpPr/>
            <p:nvPr/>
          </p:nvSpPr>
          <p:spPr>
            <a:xfrm flipH="false" flipV="false" rot="0">
              <a:off x="0" y="0"/>
              <a:ext cx="2479550" cy="1388850"/>
            </a:xfrm>
            <a:custGeom>
              <a:avLst/>
              <a:gdLst/>
              <a:ahLst/>
              <a:cxnLst/>
              <a:rect r="r" b="b" t="t" l="l"/>
              <a:pathLst>
                <a:path h="1388850" w="2479550">
                  <a:moveTo>
                    <a:pt x="44059" y="0"/>
                  </a:moveTo>
                  <a:lnTo>
                    <a:pt x="2435491" y="0"/>
                  </a:lnTo>
                  <a:cubicBezTo>
                    <a:pt x="2459824" y="0"/>
                    <a:pt x="2479550" y="19726"/>
                    <a:pt x="2479550" y="44059"/>
                  </a:cubicBezTo>
                  <a:lnTo>
                    <a:pt x="2479550" y="1344791"/>
                  </a:lnTo>
                  <a:cubicBezTo>
                    <a:pt x="2479550" y="1356476"/>
                    <a:pt x="2474908" y="1367683"/>
                    <a:pt x="2466645" y="1375945"/>
                  </a:cubicBezTo>
                  <a:cubicBezTo>
                    <a:pt x="2458383" y="1384208"/>
                    <a:pt x="2447176" y="1388850"/>
                    <a:pt x="2435491" y="1388850"/>
                  </a:cubicBezTo>
                  <a:lnTo>
                    <a:pt x="44059" y="1388850"/>
                  </a:lnTo>
                  <a:cubicBezTo>
                    <a:pt x="19726" y="1388850"/>
                    <a:pt x="0" y="1369124"/>
                    <a:pt x="0" y="1344791"/>
                  </a:cubicBezTo>
                  <a:lnTo>
                    <a:pt x="0" y="44059"/>
                  </a:lnTo>
                  <a:cubicBezTo>
                    <a:pt x="0" y="19726"/>
                    <a:pt x="19726" y="0"/>
                    <a:pt x="44059" y="0"/>
                  </a:cubicBezTo>
                  <a:close/>
                </a:path>
              </a:pathLst>
            </a:custGeom>
            <a:solidFill>
              <a:srgbClr val="5E8AF5"/>
            </a:solidFill>
          </p:spPr>
        </p:sp>
        <p:sp>
          <p:nvSpPr>
            <p:cNvPr name="TextBox 8" id="8"/>
            <p:cNvSpPr txBox="true"/>
            <p:nvPr/>
          </p:nvSpPr>
          <p:spPr>
            <a:xfrm>
              <a:off x="0" y="-28575"/>
              <a:ext cx="2479550" cy="1417425"/>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15913673" y="1381325"/>
            <a:ext cx="705249" cy="705249"/>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CEAFF"/>
            </a:solidFill>
          </p:spPr>
        </p:sp>
        <p:sp>
          <p:nvSpPr>
            <p:cNvPr name="TextBox 11" id="11"/>
            <p:cNvSpPr txBox="true"/>
            <p:nvPr/>
          </p:nvSpPr>
          <p:spPr>
            <a:xfrm>
              <a:off x="76200" y="47625"/>
              <a:ext cx="660400" cy="688975"/>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10605374" y="1111097"/>
            <a:ext cx="705249" cy="705249"/>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CEAFF"/>
            </a:solidFill>
          </p:spPr>
        </p:sp>
        <p:sp>
          <p:nvSpPr>
            <p:cNvPr name="TextBox 14" id="14"/>
            <p:cNvSpPr txBox="true"/>
            <p:nvPr/>
          </p:nvSpPr>
          <p:spPr>
            <a:xfrm>
              <a:off x="76200" y="47625"/>
              <a:ext cx="660400" cy="688975"/>
            </a:xfrm>
            <a:prstGeom prst="rect">
              <a:avLst/>
            </a:prstGeom>
          </p:spPr>
          <p:txBody>
            <a:bodyPr anchor="ctr" rtlCol="false" tIns="50800" lIns="50800" bIns="50800" rIns="50800"/>
            <a:lstStyle/>
            <a:p>
              <a:pPr algn="ctr">
                <a:lnSpc>
                  <a:spcPts val="2659"/>
                </a:lnSpc>
              </a:pPr>
            </a:p>
          </p:txBody>
        </p:sp>
      </p:grpSp>
      <p:sp>
        <p:nvSpPr>
          <p:cNvPr name="TextBox 15" id="15"/>
          <p:cNvSpPr txBox="true"/>
          <p:nvPr/>
        </p:nvSpPr>
        <p:spPr>
          <a:xfrm rot="0">
            <a:off x="1412850" y="4952799"/>
            <a:ext cx="8193233" cy="4016447"/>
          </a:xfrm>
          <a:prstGeom prst="rect">
            <a:avLst/>
          </a:prstGeom>
        </p:spPr>
        <p:txBody>
          <a:bodyPr anchor="t" rtlCol="false" tIns="0" lIns="0" bIns="0" rIns="0">
            <a:spAutoFit/>
          </a:bodyPr>
          <a:lstStyle/>
          <a:p>
            <a:pPr algn="just">
              <a:lnSpc>
                <a:spcPts val="3519"/>
              </a:lnSpc>
            </a:pPr>
            <a:r>
              <a:rPr lang="en-US" sz="3519">
                <a:solidFill>
                  <a:srgbClr val="F8F8F8"/>
                </a:solidFill>
                <a:latin typeface="TT Norms"/>
                <a:ea typeface="TT Norms"/>
                <a:cs typeface="TT Norms"/>
                <a:sym typeface="TT Norms"/>
              </a:rPr>
              <a:t>Penelitian ini mengimplementasikan pendekatan pembelajaran mesin yang komprehensif, meliputi regresi Support Vector Machine (SVM) untuk prediksi pIC50 dan kategorisasi bioaktivitas senyawa. SVM dipilih karena kemampuannya dalam menangani data non-linear dan performa yang baik dalam prediksi aktivitas biologis </a:t>
            </a:r>
          </a:p>
        </p:txBody>
      </p:sp>
      <p:sp>
        <p:nvSpPr>
          <p:cNvPr name="TextBox 16" id="16"/>
          <p:cNvSpPr txBox="true"/>
          <p:nvPr/>
        </p:nvSpPr>
        <p:spPr>
          <a:xfrm rot="0">
            <a:off x="164935" y="1930646"/>
            <a:ext cx="10689065" cy="1750703"/>
          </a:xfrm>
          <a:prstGeom prst="rect">
            <a:avLst/>
          </a:prstGeom>
        </p:spPr>
        <p:txBody>
          <a:bodyPr anchor="t" rtlCol="false" tIns="0" lIns="0" bIns="0" rIns="0">
            <a:spAutoFit/>
          </a:bodyPr>
          <a:lstStyle/>
          <a:p>
            <a:pPr algn="l">
              <a:lnSpc>
                <a:spcPts val="6675"/>
              </a:lnSpc>
            </a:pPr>
            <a:r>
              <a:rPr lang="en-US" sz="6675">
                <a:solidFill>
                  <a:srgbClr val="F8F8F8"/>
                </a:solidFill>
                <a:latin typeface="Lilita One"/>
                <a:ea typeface="Lilita One"/>
                <a:cs typeface="Lilita One"/>
                <a:sym typeface="Lilita One"/>
              </a:rPr>
              <a:t>MODELING DENGAN</a:t>
            </a:r>
          </a:p>
          <a:p>
            <a:pPr algn="l">
              <a:lnSpc>
                <a:spcPts val="6675"/>
              </a:lnSpc>
            </a:pPr>
            <a:r>
              <a:rPr lang="en-US" sz="6675">
                <a:solidFill>
                  <a:srgbClr val="F8F8F8"/>
                </a:solidFill>
                <a:latin typeface="Lilita One"/>
                <a:ea typeface="Lilita One"/>
                <a:cs typeface="Lilita One"/>
                <a:sym typeface="Lilita One"/>
              </a:rPr>
              <a:t>SUPPORT VECTOR MACHINE</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FF4DF"/>
        </a:solidFill>
      </p:bgPr>
    </p:bg>
    <p:spTree>
      <p:nvGrpSpPr>
        <p:cNvPr id="1" name=""/>
        <p:cNvGrpSpPr/>
        <p:nvPr/>
      </p:nvGrpSpPr>
      <p:grpSpPr>
        <a:xfrm>
          <a:off x="0" y="0"/>
          <a:ext cx="0" cy="0"/>
          <a:chOff x="0" y="0"/>
          <a:chExt cx="0" cy="0"/>
        </a:xfrm>
      </p:grpSpPr>
      <p:sp>
        <p:nvSpPr>
          <p:cNvPr name="Freeform 2" id="2"/>
          <p:cNvSpPr/>
          <p:nvPr/>
        </p:nvSpPr>
        <p:spPr>
          <a:xfrm flipH="false" flipV="false" rot="0">
            <a:off x="0" y="9258300"/>
            <a:ext cx="19078802" cy="2909973"/>
          </a:xfrm>
          <a:custGeom>
            <a:avLst/>
            <a:gdLst/>
            <a:ahLst/>
            <a:cxnLst/>
            <a:rect r="r" b="b" t="t" l="l"/>
            <a:pathLst>
              <a:path h="2909973" w="19078802">
                <a:moveTo>
                  <a:pt x="0" y="0"/>
                </a:moveTo>
                <a:lnTo>
                  <a:pt x="19078802" y="0"/>
                </a:lnTo>
                <a:lnTo>
                  <a:pt x="19078802" y="2909973"/>
                </a:lnTo>
                <a:lnTo>
                  <a:pt x="0" y="2909973"/>
                </a:lnTo>
                <a:lnTo>
                  <a:pt x="0" y="0"/>
                </a:lnTo>
                <a:close/>
              </a:path>
            </a:pathLst>
          </a:custGeom>
          <a:blipFill>
            <a:blip r:embed="rId2"/>
            <a:stretch>
              <a:fillRect l="0" t="-52033" r="0" b="-52033"/>
            </a:stretch>
          </a:blipFill>
        </p:spPr>
      </p:sp>
      <p:grpSp>
        <p:nvGrpSpPr>
          <p:cNvPr name="Group 3" id="3"/>
          <p:cNvGrpSpPr/>
          <p:nvPr/>
        </p:nvGrpSpPr>
        <p:grpSpPr>
          <a:xfrm rot="0">
            <a:off x="1168366" y="1223975"/>
            <a:ext cx="15933271" cy="8229600"/>
            <a:chOff x="0" y="0"/>
            <a:chExt cx="5335158" cy="2755631"/>
          </a:xfrm>
        </p:grpSpPr>
        <p:sp>
          <p:nvSpPr>
            <p:cNvPr name="Freeform 4" id="4"/>
            <p:cNvSpPr/>
            <p:nvPr/>
          </p:nvSpPr>
          <p:spPr>
            <a:xfrm flipH="false" flipV="false" rot="0">
              <a:off x="0" y="0"/>
              <a:ext cx="5335158" cy="2755631"/>
            </a:xfrm>
            <a:custGeom>
              <a:avLst/>
              <a:gdLst/>
              <a:ahLst/>
              <a:cxnLst/>
              <a:rect r="r" b="b" t="t" l="l"/>
              <a:pathLst>
                <a:path h="2755631" w="5335158">
                  <a:moveTo>
                    <a:pt x="24781" y="0"/>
                  </a:moveTo>
                  <a:lnTo>
                    <a:pt x="5310378" y="0"/>
                  </a:lnTo>
                  <a:cubicBezTo>
                    <a:pt x="5324064" y="0"/>
                    <a:pt x="5335158" y="11095"/>
                    <a:pt x="5335158" y="24781"/>
                  </a:cubicBezTo>
                  <a:lnTo>
                    <a:pt x="5335158" y="2730851"/>
                  </a:lnTo>
                  <a:cubicBezTo>
                    <a:pt x="5335158" y="2737423"/>
                    <a:pt x="5332548" y="2743726"/>
                    <a:pt x="5327900" y="2748373"/>
                  </a:cubicBezTo>
                  <a:cubicBezTo>
                    <a:pt x="5323253" y="2753020"/>
                    <a:pt x="5316950" y="2755631"/>
                    <a:pt x="5310378" y="2755631"/>
                  </a:cubicBezTo>
                  <a:lnTo>
                    <a:pt x="24781" y="2755631"/>
                  </a:lnTo>
                  <a:cubicBezTo>
                    <a:pt x="11095" y="2755631"/>
                    <a:pt x="0" y="2744537"/>
                    <a:pt x="0" y="2730851"/>
                  </a:cubicBezTo>
                  <a:lnTo>
                    <a:pt x="0" y="24781"/>
                  </a:lnTo>
                  <a:cubicBezTo>
                    <a:pt x="0" y="11095"/>
                    <a:pt x="11095" y="0"/>
                    <a:pt x="24781" y="0"/>
                  </a:cubicBezTo>
                  <a:close/>
                </a:path>
              </a:pathLst>
            </a:custGeom>
            <a:solidFill>
              <a:srgbClr val="005A8D"/>
            </a:solidFill>
            <a:ln cap="rnd">
              <a:noFill/>
              <a:prstDash val="solid"/>
              <a:round/>
            </a:ln>
          </p:spPr>
        </p:sp>
        <p:sp>
          <p:nvSpPr>
            <p:cNvPr name="TextBox 5" id="5"/>
            <p:cNvSpPr txBox="true"/>
            <p:nvPr/>
          </p:nvSpPr>
          <p:spPr>
            <a:xfrm>
              <a:off x="0" y="-28575"/>
              <a:ext cx="5335158" cy="2784206"/>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1044000">
            <a:off x="-747522" y="1795022"/>
            <a:ext cx="3552444" cy="4114800"/>
          </a:xfrm>
          <a:custGeom>
            <a:avLst/>
            <a:gdLst/>
            <a:ahLst/>
            <a:cxnLst/>
            <a:rect r="r" b="b" t="t" l="l"/>
            <a:pathLst>
              <a:path h="4114800" w="3552444">
                <a:moveTo>
                  <a:pt x="0" y="0"/>
                </a:moveTo>
                <a:lnTo>
                  <a:pt x="3552444" y="0"/>
                </a:lnTo>
                <a:lnTo>
                  <a:pt x="3552444"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true" flipV="false" rot="-438072">
            <a:off x="15315890" y="5129725"/>
            <a:ext cx="3552444" cy="4114800"/>
          </a:xfrm>
          <a:custGeom>
            <a:avLst/>
            <a:gdLst/>
            <a:ahLst/>
            <a:cxnLst/>
            <a:rect r="r" b="b" t="t" l="l"/>
            <a:pathLst>
              <a:path h="4114800" w="3552444">
                <a:moveTo>
                  <a:pt x="3552444" y="0"/>
                </a:moveTo>
                <a:lnTo>
                  <a:pt x="0" y="0"/>
                </a:lnTo>
                <a:lnTo>
                  <a:pt x="0" y="4114800"/>
                </a:lnTo>
                <a:lnTo>
                  <a:pt x="3552444" y="4114800"/>
                </a:lnTo>
                <a:lnTo>
                  <a:pt x="3552444"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1105974">
            <a:off x="15585656" y="962446"/>
            <a:ext cx="2057170" cy="1941454"/>
          </a:xfrm>
          <a:custGeom>
            <a:avLst/>
            <a:gdLst/>
            <a:ahLst/>
            <a:cxnLst/>
            <a:rect r="r" b="b" t="t" l="l"/>
            <a:pathLst>
              <a:path h="1941454" w="2057170">
                <a:moveTo>
                  <a:pt x="0" y="0"/>
                </a:moveTo>
                <a:lnTo>
                  <a:pt x="2057170" y="0"/>
                </a:lnTo>
                <a:lnTo>
                  <a:pt x="2057170" y="1941454"/>
                </a:lnTo>
                <a:lnTo>
                  <a:pt x="0" y="194145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9" id="9"/>
          <p:cNvSpPr txBox="true"/>
          <p:nvPr/>
        </p:nvSpPr>
        <p:spPr>
          <a:xfrm rot="0">
            <a:off x="3216243" y="2104623"/>
            <a:ext cx="11818466" cy="1223423"/>
          </a:xfrm>
          <a:prstGeom prst="rect">
            <a:avLst/>
          </a:prstGeom>
        </p:spPr>
        <p:txBody>
          <a:bodyPr anchor="t" rtlCol="false" tIns="0" lIns="0" bIns="0" rIns="0">
            <a:spAutoFit/>
          </a:bodyPr>
          <a:lstStyle/>
          <a:p>
            <a:pPr algn="ctr">
              <a:lnSpc>
                <a:spcPts val="9166"/>
              </a:lnSpc>
            </a:pPr>
            <a:r>
              <a:rPr lang="en-US" sz="9166" u="sng">
                <a:solidFill>
                  <a:srgbClr val="F8F8F8"/>
                </a:solidFill>
                <a:latin typeface="Lilita One"/>
                <a:ea typeface="Lilita One"/>
                <a:cs typeface="Lilita One"/>
                <a:sym typeface="Lilita One"/>
              </a:rPr>
              <a:t>DATASET</a:t>
            </a:r>
          </a:p>
        </p:txBody>
      </p:sp>
      <p:sp>
        <p:nvSpPr>
          <p:cNvPr name="TextBox 10" id="10"/>
          <p:cNvSpPr txBox="true"/>
          <p:nvPr/>
        </p:nvSpPr>
        <p:spPr>
          <a:xfrm rot="0">
            <a:off x="3513024" y="3855952"/>
            <a:ext cx="11818466" cy="3668310"/>
          </a:xfrm>
          <a:prstGeom prst="rect">
            <a:avLst/>
          </a:prstGeom>
        </p:spPr>
        <p:txBody>
          <a:bodyPr anchor="t" rtlCol="false" tIns="0" lIns="0" bIns="0" rIns="0">
            <a:spAutoFit/>
          </a:bodyPr>
          <a:lstStyle/>
          <a:p>
            <a:pPr algn="ctr">
              <a:lnSpc>
                <a:spcPts val="3617"/>
              </a:lnSpc>
            </a:pPr>
            <a:r>
              <a:rPr lang="en-US" sz="3617">
                <a:solidFill>
                  <a:srgbClr val="F8F8F8"/>
                </a:solidFill>
                <a:latin typeface="TT Norms"/>
                <a:ea typeface="TT Norms"/>
                <a:cs typeface="TT Norms"/>
                <a:sym typeface="TT Norms"/>
              </a:rPr>
              <a:t>Dataset yang digunakan dalam penelitian ini berasal dari Database ChEMBL yang terdiri dari tiga sumber utama, yaitu Dataset 1 (Lipinsky), yang berisi informasi tentang molekul dan kelas aktivitasnya, Dataset 2 (Fingerprint), yang mengandung informasi vektor jari-jari molekul (fingerprint), dan Dataset 3 (Combined), yang merupakan gabungan dari Dataset 1 dan Dataset 2 setelah dilakukan pre-processing.</a:t>
            </a:r>
          </a:p>
        </p:txBody>
      </p:sp>
      <p:sp>
        <p:nvSpPr>
          <p:cNvPr name="Freeform 11" id="11"/>
          <p:cNvSpPr/>
          <p:nvPr/>
        </p:nvSpPr>
        <p:spPr>
          <a:xfrm flipH="false" flipV="false" rot="-991196">
            <a:off x="498929" y="7789913"/>
            <a:ext cx="2165119" cy="2043331"/>
          </a:xfrm>
          <a:custGeom>
            <a:avLst/>
            <a:gdLst/>
            <a:ahLst/>
            <a:cxnLst/>
            <a:rect r="r" b="b" t="t" l="l"/>
            <a:pathLst>
              <a:path h="2043331" w="2165119">
                <a:moveTo>
                  <a:pt x="0" y="0"/>
                </a:moveTo>
                <a:lnTo>
                  <a:pt x="2165118" y="0"/>
                </a:lnTo>
                <a:lnTo>
                  <a:pt x="2165118" y="2043331"/>
                </a:lnTo>
                <a:lnTo>
                  <a:pt x="0" y="204333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FF4DF"/>
        </a:solidFill>
      </p:bgPr>
    </p:bg>
    <p:spTree>
      <p:nvGrpSpPr>
        <p:cNvPr id="1" name=""/>
        <p:cNvGrpSpPr/>
        <p:nvPr/>
      </p:nvGrpSpPr>
      <p:grpSpPr>
        <a:xfrm>
          <a:off x="0" y="0"/>
          <a:ext cx="0" cy="0"/>
          <a:chOff x="0" y="0"/>
          <a:chExt cx="0" cy="0"/>
        </a:xfrm>
      </p:grpSpPr>
      <p:grpSp>
        <p:nvGrpSpPr>
          <p:cNvPr name="Group 2" id="2"/>
          <p:cNvGrpSpPr/>
          <p:nvPr/>
        </p:nvGrpSpPr>
        <p:grpSpPr>
          <a:xfrm rot="0">
            <a:off x="1160349" y="1028700"/>
            <a:ext cx="8379052" cy="4199062"/>
            <a:chOff x="0" y="0"/>
            <a:chExt cx="4412574" cy="2211309"/>
          </a:xfrm>
        </p:grpSpPr>
        <p:sp>
          <p:nvSpPr>
            <p:cNvPr name="Freeform 3" id="3"/>
            <p:cNvSpPr/>
            <p:nvPr/>
          </p:nvSpPr>
          <p:spPr>
            <a:xfrm flipH="false" flipV="false" rot="0">
              <a:off x="0" y="0"/>
              <a:ext cx="4412574" cy="2211309"/>
            </a:xfrm>
            <a:custGeom>
              <a:avLst/>
              <a:gdLst/>
              <a:ahLst/>
              <a:cxnLst/>
              <a:rect r="r" b="b" t="t" l="l"/>
              <a:pathLst>
                <a:path h="2211309" w="4412574">
                  <a:moveTo>
                    <a:pt x="47122" y="0"/>
                  </a:moveTo>
                  <a:lnTo>
                    <a:pt x="4365453" y="0"/>
                  </a:lnTo>
                  <a:cubicBezTo>
                    <a:pt x="4391477" y="0"/>
                    <a:pt x="4412574" y="21097"/>
                    <a:pt x="4412574" y="47122"/>
                  </a:cubicBezTo>
                  <a:lnTo>
                    <a:pt x="4412574" y="2164187"/>
                  </a:lnTo>
                  <a:cubicBezTo>
                    <a:pt x="4412574" y="2190212"/>
                    <a:pt x="4391477" y="2211309"/>
                    <a:pt x="4365453" y="2211309"/>
                  </a:cubicBezTo>
                  <a:lnTo>
                    <a:pt x="47122" y="2211309"/>
                  </a:lnTo>
                  <a:cubicBezTo>
                    <a:pt x="21097" y="2211309"/>
                    <a:pt x="0" y="2190212"/>
                    <a:pt x="0" y="2164187"/>
                  </a:cubicBezTo>
                  <a:lnTo>
                    <a:pt x="0" y="47122"/>
                  </a:lnTo>
                  <a:cubicBezTo>
                    <a:pt x="0" y="21097"/>
                    <a:pt x="21097" y="0"/>
                    <a:pt x="47122" y="0"/>
                  </a:cubicBezTo>
                  <a:close/>
                </a:path>
              </a:pathLst>
            </a:custGeom>
            <a:solidFill>
              <a:srgbClr val="005A8D"/>
            </a:solidFill>
            <a:ln cap="rnd">
              <a:noFill/>
              <a:prstDash val="solid"/>
              <a:round/>
            </a:ln>
          </p:spPr>
        </p:sp>
        <p:sp>
          <p:nvSpPr>
            <p:cNvPr name="TextBox 4" id="4"/>
            <p:cNvSpPr txBox="true"/>
            <p:nvPr/>
          </p:nvSpPr>
          <p:spPr>
            <a:xfrm>
              <a:off x="0" y="-28575"/>
              <a:ext cx="4412574" cy="2239884"/>
            </a:xfrm>
            <a:prstGeom prst="rect">
              <a:avLst/>
            </a:prstGeom>
          </p:spPr>
          <p:txBody>
            <a:bodyPr anchor="ctr" rtlCol="false" tIns="49152" lIns="49152" bIns="49152" rIns="49152"/>
            <a:lstStyle/>
            <a:p>
              <a:pPr algn="ctr">
                <a:lnSpc>
                  <a:spcPts val="2659"/>
                </a:lnSpc>
                <a:spcBef>
                  <a:spcPct val="0"/>
                </a:spcBef>
              </a:pPr>
            </a:p>
          </p:txBody>
        </p:sp>
      </p:grpSp>
      <p:grpSp>
        <p:nvGrpSpPr>
          <p:cNvPr name="Group 5" id="5"/>
          <p:cNvGrpSpPr/>
          <p:nvPr/>
        </p:nvGrpSpPr>
        <p:grpSpPr>
          <a:xfrm rot="0">
            <a:off x="2104429" y="1663459"/>
            <a:ext cx="6471200" cy="872974"/>
            <a:chOff x="0" y="0"/>
            <a:chExt cx="2972031" cy="400931"/>
          </a:xfrm>
        </p:grpSpPr>
        <p:sp>
          <p:nvSpPr>
            <p:cNvPr name="Freeform 6" id="6"/>
            <p:cNvSpPr/>
            <p:nvPr/>
          </p:nvSpPr>
          <p:spPr>
            <a:xfrm flipH="false" flipV="false" rot="0">
              <a:off x="0" y="0"/>
              <a:ext cx="2972031" cy="400931"/>
            </a:xfrm>
            <a:custGeom>
              <a:avLst/>
              <a:gdLst/>
              <a:ahLst/>
              <a:cxnLst/>
              <a:rect r="r" b="b" t="t" l="l"/>
              <a:pathLst>
                <a:path h="400931" w="2972031">
                  <a:moveTo>
                    <a:pt x="61015" y="0"/>
                  </a:moveTo>
                  <a:lnTo>
                    <a:pt x="2911017" y="0"/>
                  </a:lnTo>
                  <a:cubicBezTo>
                    <a:pt x="2944714" y="0"/>
                    <a:pt x="2972031" y="27317"/>
                    <a:pt x="2972031" y="61015"/>
                  </a:cubicBezTo>
                  <a:lnTo>
                    <a:pt x="2972031" y="339916"/>
                  </a:lnTo>
                  <a:cubicBezTo>
                    <a:pt x="2972031" y="356099"/>
                    <a:pt x="2965603" y="371618"/>
                    <a:pt x="2954161" y="383060"/>
                  </a:cubicBezTo>
                  <a:cubicBezTo>
                    <a:pt x="2942718" y="394503"/>
                    <a:pt x="2927199" y="400931"/>
                    <a:pt x="2911017" y="400931"/>
                  </a:cubicBezTo>
                  <a:lnTo>
                    <a:pt x="61015" y="400931"/>
                  </a:lnTo>
                  <a:cubicBezTo>
                    <a:pt x="44833" y="400931"/>
                    <a:pt x="29313" y="394503"/>
                    <a:pt x="17871" y="383060"/>
                  </a:cubicBezTo>
                  <a:cubicBezTo>
                    <a:pt x="6428" y="371618"/>
                    <a:pt x="0" y="356099"/>
                    <a:pt x="0" y="339916"/>
                  </a:cubicBezTo>
                  <a:lnTo>
                    <a:pt x="0" y="61015"/>
                  </a:lnTo>
                  <a:cubicBezTo>
                    <a:pt x="0" y="44833"/>
                    <a:pt x="6428" y="29313"/>
                    <a:pt x="17871" y="17871"/>
                  </a:cubicBezTo>
                  <a:cubicBezTo>
                    <a:pt x="29313" y="6428"/>
                    <a:pt x="44833" y="0"/>
                    <a:pt x="61015" y="0"/>
                  </a:cubicBezTo>
                  <a:close/>
                </a:path>
              </a:pathLst>
            </a:custGeom>
            <a:solidFill>
              <a:srgbClr val="5E8AF5"/>
            </a:solidFill>
          </p:spPr>
        </p:sp>
        <p:sp>
          <p:nvSpPr>
            <p:cNvPr name="TextBox 7" id="7"/>
            <p:cNvSpPr txBox="true"/>
            <p:nvPr/>
          </p:nvSpPr>
          <p:spPr>
            <a:xfrm>
              <a:off x="0" y="-28575"/>
              <a:ext cx="2972031" cy="429506"/>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0" y="9050070"/>
            <a:ext cx="19078802" cy="2909973"/>
          </a:xfrm>
          <a:custGeom>
            <a:avLst/>
            <a:gdLst/>
            <a:ahLst/>
            <a:cxnLst/>
            <a:rect r="r" b="b" t="t" l="l"/>
            <a:pathLst>
              <a:path h="2909973" w="19078802">
                <a:moveTo>
                  <a:pt x="0" y="0"/>
                </a:moveTo>
                <a:lnTo>
                  <a:pt x="19078802" y="0"/>
                </a:lnTo>
                <a:lnTo>
                  <a:pt x="19078802" y="2909973"/>
                </a:lnTo>
                <a:lnTo>
                  <a:pt x="0" y="2909973"/>
                </a:lnTo>
                <a:lnTo>
                  <a:pt x="0" y="0"/>
                </a:lnTo>
                <a:close/>
              </a:path>
            </a:pathLst>
          </a:custGeom>
          <a:blipFill>
            <a:blip r:embed="rId2"/>
            <a:stretch>
              <a:fillRect l="0" t="-52033" r="0" b="-52033"/>
            </a:stretch>
          </a:blipFill>
        </p:spPr>
      </p:sp>
      <p:grpSp>
        <p:nvGrpSpPr>
          <p:cNvPr name="Group 9" id="9"/>
          <p:cNvGrpSpPr/>
          <p:nvPr/>
        </p:nvGrpSpPr>
        <p:grpSpPr>
          <a:xfrm rot="0">
            <a:off x="1160349" y="5655723"/>
            <a:ext cx="8379052" cy="4199062"/>
            <a:chOff x="0" y="0"/>
            <a:chExt cx="4412574" cy="2211309"/>
          </a:xfrm>
        </p:grpSpPr>
        <p:sp>
          <p:nvSpPr>
            <p:cNvPr name="Freeform 10" id="10"/>
            <p:cNvSpPr/>
            <p:nvPr/>
          </p:nvSpPr>
          <p:spPr>
            <a:xfrm flipH="false" flipV="false" rot="0">
              <a:off x="0" y="0"/>
              <a:ext cx="4412574" cy="2211309"/>
            </a:xfrm>
            <a:custGeom>
              <a:avLst/>
              <a:gdLst/>
              <a:ahLst/>
              <a:cxnLst/>
              <a:rect r="r" b="b" t="t" l="l"/>
              <a:pathLst>
                <a:path h="2211309" w="4412574">
                  <a:moveTo>
                    <a:pt x="47122" y="0"/>
                  </a:moveTo>
                  <a:lnTo>
                    <a:pt x="4365453" y="0"/>
                  </a:lnTo>
                  <a:cubicBezTo>
                    <a:pt x="4391477" y="0"/>
                    <a:pt x="4412574" y="21097"/>
                    <a:pt x="4412574" y="47122"/>
                  </a:cubicBezTo>
                  <a:lnTo>
                    <a:pt x="4412574" y="2164187"/>
                  </a:lnTo>
                  <a:cubicBezTo>
                    <a:pt x="4412574" y="2190212"/>
                    <a:pt x="4391477" y="2211309"/>
                    <a:pt x="4365453" y="2211309"/>
                  </a:cubicBezTo>
                  <a:lnTo>
                    <a:pt x="47122" y="2211309"/>
                  </a:lnTo>
                  <a:cubicBezTo>
                    <a:pt x="21097" y="2211309"/>
                    <a:pt x="0" y="2190212"/>
                    <a:pt x="0" y="2164187"/>
                  </a:cubicBezTo>
                  <a:lnTo>
                    <a:pt x="0" y="47122"/>
                  </a:lnTo>
                  <a:cubicBezTo>
                    <a:pt x="0" y="21097"/>
                    <a:pt x="21097" y="0"/>
                    <a:pt x="47122" y="0"/>
                  </a:cubicBezTo>
                  <a:close/>
                </a:path>
              </a:pathLst>
            </a:custGeom>
            <a:solidFill>
              <a:srgbClr val="005A8D"/>
            </a:solidFill>
            <a:ln cap="rnd">
              <a:noFill/>
              <a:prstDash val="solid"/>
              <a:round/>
            </a:ln>
          </p:spPr>
        </p:sp>
        <p:sp>
          <p:nvSpPr>
            <p:cNvPr name="TextBox 11" id="11"/>
            <p:cNvSpPr txBox="true"/>
            <p:nvPr/>
          </p:nvSpPr>
          <p:spPr>
            <a:xfrm>
              <a:off x="0" y="-28575"/>
              <a:ext cx="4412574" cy="2239884"/>
            </a:xfrm>
            <a:prstGeom prst="rect">
              <a:avLst/>
            </a:prstGeom>
          </p:spPr>
          <p:txBody>
            <a:bodyPr anchor="ctr" rtlCol="false" tIns="49152" lIns="49152" bIns="49152" rIns="49152"/>
            <a:lstStyle/>
            <a:p>
              <a:pPr algn="ctr">
                <a:lnSpc>
                  <a:spcPts val="2659"/>
                </a:lnSpc>
                <a:spcBef>
                  <a:spcPct val="0"/>
                </a:spcBef>
              </a:pPr>
            </a:p>
          </p:txBody>
        </p:sp>
      </p:grpSp>
      <p:grpSp>
        <p:nvGrpSpPr>
          <p:cNvPr name="Group 12" id="12"/>
          <p:cNvGrpSpPr/>
          <p:nvPr/>
        </p:nvGrpSpPr>
        <p:grpSpPr>
          <a:xfrm rot="0">
            <a:off x="1966736" y="6333585"/>
            <a:ext cx="6608893" cy="872974"/>
            <a:chOff x="0" y="0"/>
            <a:chExt cx="3035270" cy="400931"/>
          </a:xfrm>
        </p:grpSpPr>
        <p:sp>
          <p:nvSpPr>
            <p:cNvPr name="Freeform 13" id="13"/>
            <p:cNvSpPr/>
            <p:nvPr/>
          </p:nvSpPr>
          <p:spPr>
            <a:xfrm flipH="false" flipV="false" rot="0">
              <a:off x="0" y="0"/>
              <a:ext cx="3035270" cy="400931"/>
            </a:xfrm>
            <a:custGeom>
              <a:avLst/>
              <a:gdLst/>
              <a:ahLst/>
              <a:cxnLst/>
              <a:rect r="r" b="b" t="t" l="l"/>
              <a:pathLst>
                <a:path h="400931" w="3035270">
                  <a:moveTo>
                    <a:pt x="59743" y="0"/>
                  </a:moveTo>
                  <a:lnTo>
                    <a:pt x="2975527" y="0"/>
                  </a:lnTo>
                  <a:cubicBezTo>
                    <a:pt x="2991371" y="0"/>
                    <a:pt x="3006567" y="6294"/>
                    <a:pt x="3017772" y="17498"/>
                  </a:cubicBezTo>
                  <a:cubicBezTo>
                    <a:pt x="3028976" y="28703"/>
                    <a:pt x="3035270" y="43898"/>
                    <a:pt x="3035270" y="59743"/>
                  </a:cubicBezTo>
                  <a:lnTo>
                    <a:pt x="3035270" y="341188"/>
                  </a:lnTo>
                  <a:cubicBezTo>
                    <a:pt x="3035270" y="357033"/>
                    <a:pt x="3028976" y="372229"/>
                    <a:pt x="3017772" y="383433"/>
                  </a:cubicBezTo>
                  <a:cubicBezTo>
                    <a:pt x="3006567" y="394637"/>
                    <a:pt x="2991371" y="400931"/>
                    <a:pt x="2975527" y="400931"/>
                  </a:cubicBezTo>
                  <a:lnTo>
                    <a:pt x="59743" y="400931"/>
                  </a:lnTo>
                  <a:cubicBezTo>
                    <a:pt x="43898" y="400931"/>
                    <a:pt x="28703" y="394637"/>
                    <a:pt x="17498" y="383433"/>
                  </a:cubicBezTo>
                  <a:cubicBezTo>
                    <a:pt x="6294" y="372229"/>
                    <a:pt x="0" y="357033"/>
                    <a:pt x="0" y="341188"/>
                  </a:cubicBezTo>
                  <a:lnTo>
                    <a:pt x="0" y="59743"/>
                  </a:lnTo>
                  <a:cubicBezTo>
                    <a:pt x="0" y="43898"/>
                    <a:pt x="6294" y="28703"/>
                    <a:pt x="17498" y="17498"/>
                  </a:cubicBezTo>
                  <a:cubicBezTo>
                    <a:pt x="28703" y="6294"/>
                    <a:pt x="43898" y="0"/>
                    <a:pt x="59743" y="0"/>
                  </a:cubicBezTo>
                  <a:close/>
                </a:path>
              </a:pathLst>
            </a:custGeom>
            <a:solidFill>
              <a:srgbClr val="5E8AF5"/>
            </a:solidFill>
          </p:spPr>
        </p:sp>
        <p:sp>
          <p:nvSpPr>
            <p:cNvPr name="TextBox 14" id="14"/>
            <p:cNvSpPr txBox="true"/>
            <p:nvPr/>
          </p:nvSpPr>
          <p:spPr>
            <a:xfrm>
              <a:off x="0" y="-28575"/>
              <a:ext cx="3035270" cy="429506"/>
            </a:xfrm>
            <a:prstGeom prst="rect">
              <a:avLst/>
            </a:prstGeom>
          </p:spPr>
          <p:txBody>
            <a:bodyPr anchor="ctr" rtlCol="false" tIns="50800" lIns="50800" bIns="50800" rIns="50800"/>
            <a:lstStyle/>
            <a:p>
              <a:pPr algn="ctr">
                <a:lnSpc>
                  <a:spcPts val="2659"/>
                </a:lnSpc>
              </a:pPr>
            </a:p>
          </p:txBody>
        </p:sp>
      </p:grpSp>
      <p:sp>
        <p:nvSpPr>
          <p:cNvPr name="Freeform 15" id="15"/>
          <p:cNvSpPr/>
          <p:nvPr/>
        </p:nvSpPr>
        <p:spPr>
          <a:xfrm flipH="false" flipV="false" rot="0">
            <a:off x="9108032" y="1028700"/>
            <a:ext cx="9075396" cy="9603758"/>
          </a:xfrm>
          <a:custGeom>
            <a:avLst/>
            <a:gdLst/>
            <a:ahLst/>
            <a:cxnLst/>
            <a:rect r="r" b="b" t="t" l="l"/>
            <a:pathLst>
              <a:path h="9603758" w="9075396">
                <a:moveTo>
                  <a:pt x="0" y="0"/>
                </a:moveTo>
                <a:lnTo>
                  <a:pt x="9075396" y="0"/>
                </a:lnTo>
                <a:lnTo>
                  <a:pt x="9075396" y="9603758"/>
                </a:lnTo>
                <a:lnTo>
                  <a:pt x="0" y="960375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6" id="16"/>
          <p:cNvSpPr txBox="true"/>
          <p:nvPr/>
        </p:nvSpPr>
        <p:spPr>
          <a:xfrm rot="0">
            <a:off x="1966736" y="6477705"/>
            <a:ext cx="6279160" cy="728853"/>
          </a:xfrm>
          <a:prstGeom prst="rect">
            <a:avLst/>
          </a:prstGeom>
        </p:spPr>
        <p:txBody>
          <a:bodyPr anchor="t" rtlCol="false" tIns="0" lIns="0" bIns="0" rIns="0">
            <a:spAutoFit/>
          </a:bodyPr>
          <a:lstStyle/>
          <a:p>
            <a:pPr algn="ctr">
              <a:lnSpc>
                <a:spcPts val="2820"/>
              </a:lnSpc>
            </a:pPr>
            <a:r>
              <a:rPr lang="en-US" sz="2820">
                <a:solidFill>
                  <a:srgbClr val="F8F8F8"/>
                </a:solidFill>
                <a:latin typeface="TT Norms"/>
                <a:ea typeface="TT Norms"/>
                <a:cs typeface="TT Norms"/>
                <a:sym typeface="TT Norms"/>
              </a:rPr>
              <a:t>Estimasi nilai pIC50 pada bioaktivitas PARP</a:t>
            </a:r>
          </a:p>
        </p:txBody>
      </p:sp>
      <p:sp>
        <p:nvSpPr>
          <p:cNvPr name="TextBox 17" id="17"/>
          <p:cNvSpPr txBox="true"/>
          <p:nvPr/>
        </p:nvSpPr>
        <p:spPr>
          <a:xfrm rot="0">
            <a:off x="1565457" y="7444683"/>
            <a:ext cx="7437800" cy="1783207"/>
          </a:xfrm>
          <a:prstGeom prst="rect">
            <a:avLst/>
          </a:prstGeom>
        </p:spPr>
        <p:txBody>
          <a:bodyPr anchor="t" rtlCol="false" tIns="0" lIns="0" bIns="0" rIns="0">
            <a:spAutoFit/>
          </a:bodyPr>
          <a:lstStyle/>
          <a:p>
            <a:pPr algn="just">
              <a:lnSpc>
                <a:spcPts val="2330"/>
              </a:lnSpc>
            </a:pPr>
            <a:r>
              <a:rPr lang="en-US" sz="2330">
                <a:solidFill>
                  <a:srgbClr val="F8F8F8"/>
                </a:solidFill>
                <a:latin typeface="TT Norms"/>
                <a:ea typeface="TT Norms"/>
                <a:cs typeface="TT Norms"/>
                <a:sym typeface="TT Norms"/>
              </a:rPr>
              <a:t>Metode ini bertujuan untuk memprediksi nilai pIC50, yang merepresentasikan tingkat aktivitas protein PARP terhadap ligan tertentu. Proses estimasi dilakukan dengan menggunakan algoritma SVM, yang dioptimalkan untuk menghasilkan model prediksi yang akurat.</a:t>
            </a:r>
          </a:p>
        </p:txBody>
      </p:sp>
      <p:sp>
        <p:nvSpPr>
          <p:cNvPr name="TextBox 18" id="18"/>
          <p:cNvSpPr txBox="true"/>
          <p:nvPr/>
        </p:nvSpPr>
        <p:spPr>
          <a:xfrm rot="0">
            <a:off x="2908602" y="1963439"/>
            <a:ext cx="5041363" cy="378681"/>
          </a:xfrm>
          <a:prstGeom prst="rect">
            <a:avLst/>
          </a:prstGeom>
        </p:spPr>
        <p:txBody>
          <a:bodyPr anchor="t" rtlCol="false" tIns="0" lIns="0" bIns="0" rIns="0">
            <a:spAutoFit/>
          </a:bodyPr>
          <a:lstStyle/>
          <a:p>
            <a:pPr algn="ctr">
              <a:lnSpc>
                <a:spcPts val="2817"/>
              </a:lnSpc>
            </a:pPr>
            <a:r>
              <a:rPr lang="en-US" sz="2817">
                <a:solidFill>
                  <a:srgbClr val="F8F8F8"/>
                </a:solidFill>
                <a:latin typeface="TT Norms"/>
                <a:ea typeface="TT Norms"/>
                <a:cs typeface="TT Norms"/>
                <a:sym typeface="TT Norms"/>
              </a:rPr>
              <a:t>Klasifikasi Bioaktivitas PARP </a:t>
            </a:r>
          </a:p>
        </p:txBody>
      </p:sp>
      <p:sp>
        <p:nvSpPr>
          <p:cNvPr name="TextBox 19" id="19"/>
          <p:cNvSpPr txBox="true"/>
          <p:nvPr/>
        </p:nvSpPr>
        <p:spPr>
          <a:xfrm rot="0">
            <a:off x="1424714" y="2584058"/>
            <a:ext cx="7719286" cy="2374640"/>
          </a:xfrm>
          <a:prstGeom prst="rect">
            <a:avLst/>
          </a:prstGeom>
        </p:spPr>
        <p:txBody>
          <a:bodyPr anchor="t" rtlCol="false" tIns="0" lIns="0" bIns="0" rIns="0">
            <a:spAutoFit/>
          </a:bodyPr>
          <a:lstStyle/>
          <a:p>
            <a:pPr algn="just">
              <a:lnSpc>
                <a:spcPts val="2328"/>
              </a:lnSpc>
            </a:pPr>
            <a:r>
              <a:rPr lang="en-US" sz="2328">
                <a:solidFill>
                  <a:srgbClr val="F8F8F8"/>
                </a:solidFill>
                <a:latin typeface="TT Norms"/>
                <a:ea typeface="TT Norms"/>
                <a:cs typeface="TT Norms"/>
                <a:sym typeface="TT Norms"/>
              </a:rPr>
              <a:t>Pada tahap ini, bioaktivitas protein PARP diklasifikasikan ke dalam dua kategori, yaitu aktif (0) dan inaktif (1), menggunakan algoritma Support Vector Machine (SVM). Beberapa kernel SVM, seperti linear, RBF, polinomial, dan sigmoid, diterapkan untuk mengevaluasi performa klasifikasi. Model terbaik ditentukan dengan memanfaatkan teknik hyperparameter tuning menggunakan GridSearchCV.</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DAGaTXH1tNM</dc:identifier>
  <dcterms:modified xsi:type="dcterms:W3CDTF">2011-08-01T06:04:30Z</dcterms:modified>
  <cp:revision>1</cp:revision>
  <dc:title>PPT TUBES BIOINFORMATIKA KEL_4 RB</dc:title>
</cp:coreProperties>
</file>